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6" r:id="rId2"/>
    <p:sldId id="269" r:id="rId3"/>
    <p:sldId id="278" r:id="rId4"/>
    <p:sldId id="270" r:id="rId5"/>
    <p:sldId id="279" r:id="rId6"/>
    <p:sldId id="280" r:id="rId7"/>
    <p:sldId id="281" r:id="rId8"/>
    <p:sldId id="282" r:id="rId9"/>
    <p:sldId id="283" r:id="rId10"/>
    <p:sldId id="268"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lid AL MALKI" initials="KAM" lastIdx="1" clrIdx="0">
    <p:extLst>
      <p:ext uri="{19B8F6BF-5375-455C-9EA6-DF929625EA0E}">
        <p15:presenceInfo xmlns:p15="http://schemas.microsoft.com/office/powerpoint/2012/main" userId="b78da5829df5c9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1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055" autoAdjust="0"/>
  </p:normalViewPr>
  <p:slideViewPr>
    <p:cSldViewPr snapToGrid="0">
      <p:cViewPr>
        <p:scale>
          <a:sx n="88" d="100"/>
          <a:sy n="88" d="100"/>
        </p:scale>
        <p:origin x="36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8T23:38:52.674" idx="1">
    <p:pos x="-252" y="46"/>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18T23:38:52.674" idx="1">
    <p:pos x="10" y="1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18T23:38:52.674" idx="1">
    <p:pos x="10" y="10"/>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18T23:38:52.674" idx="1">
    <p:pos x="10" y="10"/>
    <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18T23:38:52.674" idx="1">
    <p:pos x="10" y="10"/>
    <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9.png"/><Relationship Id="rId6" Type="http://schemas.openxmlformats.org/officeDocument/2006/relationships/image" Target="../media/image23.svg"/><Relationship Id="rId5" Type="http://schemas.openxmlformats.org/officeDocument/2006/relationships/image" Target="../media/image21.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9.png"/><Relationship Id="rId6" Type="http://schemas.openxmlformats.org/officeDocument/2006/relationships/image" Target="../media/image23.svg"/><Relationship Id="rId5" Type="http://schemas.openxmlformats.org/officeDocument/2006/relationships/image" Target="../media/image21.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F50E2E6-0F6F-4DE9-B800-E54930A51FD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71EBF52-5A85-4BB1-AA1D-92DF5E1E5FE0}">
      <dgm:prSet/>
      <dgm:spPr/>
      <dgm:t>
        <a:bodyPr/>
        <a:lstStyle/>
        <a:p>
          <a:r>
            <a:rPr lang="en-GB" dirty="0"/>
            <a:t>2014 : </a:t>
          </a:r>
          <a:r>
            <a:rPr lang="en-GB" dirty="0" smtClean="0"/>
            <a:t>                                          1,283.6 </a:t>
          </a:r>
          <a:r>
            <a:rPr lang="en-GB" dirty="0"/>
            <a:t>billion‬ </a:t>
          </a:r>
          <a:endParaRPr lang="en-US" dirty="0"/>
        </a:p>
      </dgm:t>
    </dgm:pt>
    <dgm:pt modelId="{DF19591C-513F-41A6-95D1-915D221FE863}" type="parTrans" cxnId="{F8EA38AF-08A2-499C-9822-515310366156}">
      <dgm:prSet/>
      <dgm:spPr/>
      <dgm:t>
        <a:bodyPr/>
        <a:lstStyle/>
        <a:p>
          <a:endParaRPr lang="en-US"/>
        </a:p>
      </dgm:t>
    </dgm:pt>
    <dgm:pt modelId="{55D7E2F8-2C71-4E4C-AFB4-E0B195B989BC}" type="sibTrans" cxnId="{F8EA38AF-08A2-499C-9822-515310366156}">
      <dgm:prSet/>
      <dgm:spPr/>
      <dgm:t>
        <a:bodyPr/>
        <a:lstStyle/>
        <a:p>
          <a:endParaRPr lang="en-US"/>
        </a:p>
      </dgm:t>
    </dgm:pt>
    <dgm:pt modelId="{60807CB2-0A34-4113-9507-B123031005F9}">
      <dgm:prSet/>
      <dgm:spPr/>
      <dgm:t>
        <a:bodyPr/>
        <a:lstStyle/>
        <a:p>
          <a:r>
            <a:rPr lang="en-GB" dirty="0"/>
            <a:t>2015 </a:t>
          </a:r>
          <a:r>
            <a:rPr lang="en-GB" dirty="0" smtClean="0"/>
            <a:t>: </a:t>
          </a:r>
          <a:endParaRPr lang="en-US" dirty="0"/>
        </a:p>
      </dgm:t>
    </dgm:pt>
    <dgm:pt modelId="{F4DD8929-0EB4-454F-958C-909A3A6D1514}" type="parTrans" cxnId="{4E1A4E97-F077-4C2E-B262-AA5B440A1FBA}">
      <dgm:prSet/>
      <dgm:spPr/>
      <dgm:t>
        <a:bodyPr/>
        <a:lstStyle/>
        <a:p>
          <a:endParaRPr lang="en-US"/>
        </a:p>
      </dgm:t>
    </dgm:pt>
    <dgm:pt modelId="{D55514EE-4239-43E6-85D6-0889986C759E}" type="sibTrans" cxnId="{4E1A4E97-F077-4C2E-B262-AA5B440A1FBA}">
      <dgm:prSet/>
      <dgm:spPr/>
      <dgm:t>
        <a:bodyPr/>
        <a:lstStyle/>
        <a:p>
          <a:endParaRPr lang="en-US"/>
        </a:p>
      </dgm:t>
    </dgm:pt>
    <dgm:pt modelId="{19159AC3-FE03-4FF5-AD28-B499A55C298F}">
      <dgm:prSet/>
      <dgm:spPr/>
      <dgm:t>
        <a:bodyPr/>
        <a:lstStyle/>
        <a:p>
          <a:r>
            <a:rPr lang="en-GB" dirty="0"/>
            <a:t>(763) billion : exports</a:t>
          </a:r>
          <a:endParaRPr lang="en-US" dirty="0"/>
        </a:p>
      </dgm:t>
    </dgm:pt>
    <dgm:pt modelId="{2A56AF88-5A40-45E7-835C-4F3039D5005E}" type="parTrans" cxnId="{7E599C8E-D615-4209-A9DD-2626F8C62B6D}">
      <dgm:prSet/>
      <dgm:spPr/>
      <dgm:t>
        <a:bodyPr/>
        <a:lstStyle/>
        <a:p>
          <a:endParaRPr lang="en-US"/>
        </a:p>
      </dgm:t>
    </dgm:pt>
    <dgm:pt modelId="{C552D3AF-EFB6-4061-BFCF-D3CCB9F0F823}" type="sibTrans" cxnId="{7E599C8E-D615-4209-A9DD-2626F8C62B6D}">
      <dgm:prSet/>
      <dgm:spPr/>
      <dgm:t>
        <a:bodyPr/>
        <a:lstStyle/>
        <a:p>
          <a:endParaRPr lang="en-US"/>
        </a:p>
      </dgm:t>
    </dgm:pt>
    <dgm:pt modelId="{4A85957C-3814-474F-B7BD-142A6C3A35D4}">
      <dgm:prSet/>
      <dgm:spPr/>
      <dgm:t>
        <a:bodyPr/>
        <a:lstStyle/>
        <a:p>
          <a:r>
            <a:rPr lang="en-GB" dirty="0"/>
            <a:t>(573) billion : Petroleum exports</a:t>
          </a:r>
          <a:endParaRPr lang="en-US" dirty="0"/>
        </a:p>
      </dgm:t>
    </dgm:pt>
    <dgm:pt modelId="{15E46603-B2BD-4E19-B1A5-CF3FEBF060F0}" type="parTrans" cxnId="{1D4E0422-84E5-4871-8783-9655A4CCA769}">
      <dgm:prSet/>
      <dgm:spPr/>
      <dgm:t>
        <a:bodyPr/>
        <a:lstStyle/>
        <a:p>
          <a:endParaRPr lang="en-US"/>
        </a:p>
      </dgm:t>
    </dgm:pt>
    <dgm:pt modelId="{262FAFE0-FDBE-42FC-9D52-4F7ED236776E}" type="sibTrans" cxnId="{1D4E0422-84E5-4871-8783-9655A4CCA769}">
      <dgm:prSet/>
      <dgm:spPr/>
      <dgm:t>
        <a:bodyPr/>
        <a:lstStyle/>
        <a:p>
          <a:endParaRPr lang="en-US"/>
        </a:p>
      </dgm:t>
    </dgm:pt>
    <dgm:pt modelId="{21148C4E-1959-48F7-B8CA-D9AECDC2960A}">
      <dgm:prSet/>
      <dgm:spPr/>
      <dgm:t>
        <a:bodyPr/>
        <a:lstStyle/>
        <a:p>
          <a:r>
            <a:rPr lang="en-GB"/>
            <a:t>(190) billion : Non-oil exports</a:t>
          </a:r>
          <a:endParaRPr lang="en-US"/>
        </a:p>
      </dgm:t>
    </dgm:pt>
    <dgm:pt modelId="{82290370-6831-4AD4-ACA8-87A3E6A164A1}" type="parTrans" cxnId="{44B3EE83-3766-4DE1-9A29-29A344DAD6AC}">
      <dgm:prSet/>
      <dgm:spPr/>
      <dgm:t>
        <a:bodyPr/>
        <a:lstStyle/>
        <a:p>
          <a:endParaRPr lang="en-US"/>
        </a:p>
      </dgm:t>
    </dgm:pt>
    <dgm:pt modelId="{FE920A4A-8593-4A05-886E-FB1C2E88D2C8}" type="sibTrans" cxnId="{44B3EE83-3766-4DE1-9A29-29A344DAD6AC}">
      <dgm:prSet/>
      <dgm:spPr/>
      <dgm:t>
        <a:bodyPr/>
        <a:lstStyle/>
        <a:p>
          <a:endParaRPr lang="en-US"/>
        </a:p>
      </dgm:t>
    </dgm:pt>
    <dgm:pt modelId="{0BF70C3E-8657-47A0-8495-176587680C39}">
      <dgm:prSet/>
      <dgm:spPr/>
      <dgm:t>
        <a:bodyPr/>
        <a:lstStyle/>
        <a:p>
          <a:r>
            <a:rPr lang="en-GB"/>
            <a:t>2016 : </a:t>
          </a:r>
          <a:endParaRPr lang="en-US"/>
        </a:p>
      </dgm:t>
    </dgm:pt>
    <dgm:pt modelId="{AB184C38-A681-4AD9-9205-8A4E706F5F31}" type="parTrans" cxnId="{FCCE2B41-AF82-459A-82C2-5D28598AD741}">
      <dgm:prSet/>
      <dgm:spPr/>
      <dgm:t>
        <a:bodyPr/>
        <a:lstStyle/>
        <a:p>
          <a:endParaRPr lang="en-US"/>
        </a:p>
      </dgm:t>
    </dgm:pt>
    <dgm:pt modelId="{6A02E99D-6073-49B2-A512-1D1F20036CA4}" type="sibTrans" cxnId="{FCCE2B41-AF82-459A-82C2-5D28598AD741}">
      <dgm:prSet/>
      <dgm:spPr/>
      <dgm:t>
        <a:bodyPr/>
        <a:lstStyle/>
        <a:p>
          <a:endParaRPr lang="en-US"/>
        </a:p>
      </dgm:t>
    </dgm:pt>
    <dgm:pt modelId="{B5028FDF-02FF-43AB-B798-8120C804EEFF}">
      <dgm:prSet/>
      <dgm:spPr/>
      <dgm:t>
        <a:bodyPr/>
        <a:lstStyle/>
        <a:p>
          <a:r>
            <a:rPr lang="en-GB" dirty="0"/>
            <a:t>(688.4) billion : exports</a:t>
          </a:r>
          <a:endParaRPr lang="en-US" dirty="0"/>
        </a:p>
      </dgm:t>
    </dgm:pt>
    <dgm:pt modelId="{2454B1FC-C4F6-4EC3-97FA-62249D5C9574}" type="parTrans" cxnId="{7B7B8938-1F24-4E2F-828C-B32F70D36F3E}">
      <dgm:prSet/>
      <dgm:spPr/>
      <dgm:t>
        <a:bodyPr/>
        <a:lstStyle/>
        <a:p>
          <a:endParaRPr lang="en-US"/>
        </a:p>
      </dgm:t>
    </dgm:pt>
    <dgm:pt modelId="{71313429-D60D-40E7-B5FA-5957EF2F8E23}" type="sibTrans" cxnId="{7B7B8938-1F24-4E2F-828C-B32F70D36F3E}">
      <dgm:prSet/>
      <dgm:spPr/>
      <dgm:t>
        <a:bodyPr/>
        <a:lstStyle/>
        <a:p>
          <a:endParaRPr lang="en-US"/>
        </a:p>
      </dgm:t>
    </dgm:pt>
    <dgm:pt modelId="{1F884717-D7DE-4E2C-BA1A-DBB80F85CB80}">
      <dgm:prSet/>
      <dgm:spPr/>
      <dgm:t>
        <a:bodyPr/>
        <a:lstStyle/>
        <a:p>
          <a:r>
            <a:rPr lang="en-GB" dirty="0"/>
            <a:t>(7,510) </a:t>
          </a:r>
          <a:r>
            <a:rPr lang="en-GB" dirty="0" smtClean="0"/>
            <a:t>billion </a:t>
          </a:r>
          <a:r>
            <a:rPr lang="en-GB" dirty="0"/>
            <a:t>: Petroleum exports</a:t>
          </a:r>
          <a:endParaRPr lang="en-US" dirty="0"/>
        </a:p>
      </dgm:t>
    </dgm:pt>
    <dgm:pt modelId="{8CEE510D-F29F-4AF5-93E3-103FA9D16881}" type="parTrans" cxnId="{0E10A55B-8E13-45A2-8C8F-20F5B0221FBA}">
      <dgm:prSet/>
      <dgm:spPr/>
      <dgm:t>
        <a:bodyPr/>
        <a:lstStyle/>
        <a:p>
          <a:endParaRPr lang="en-US"/>
        </a:p>
      </dgm:t>
    </dgm:pt>
    <dgm:pt modelId="{EE8A1D3D-9BEE-48AC-88CA-8F25E5D17D4C}" type="sibTrans" cxnId="{0E10A55B-8E13-45A2-8C8F-20F5B0221FBA}">
      <dgm:prSet/>
      <dgm:spPr/>
      <dgm:t>
        <a:bodyPr/>
        <a:lstStyle/>
        <a:p>
          <a:endParaRPr lang="en-US"/>
        </a:p>
      </dgm:t>
    </dgm:pt>
    <dgm:pt modelId="{79CBED55-4A40-43BC-BD55-91E61AE3F242}">
      <dgm:prSet/>
      <dgm:spPr/>
      <dgm:t>
        <a:bodyPr/>
        <a:lstStyle/>
        <a:p>
          <a:r>
            <a:rPr lang="en-GB" dirty="0"/>
            <a:t>(7,177) billion : Non-oil exports</a:t>
          </a:r>
          <a:endParaRPr lang="en-US" dirty="0"/>
        </a:p>
      </dgm:t>
    </dgm:pt>
    <dgm:pt modelId="{ED6FCADF-087F-469F-9FAE-3D0E2DED2EC8}" type="parTrans" cxnId="{CB285961-8E0E-4E9C-B911-A3544B0B7155}">
      <dgm:prSet/>
      <dgm:spPr/>
      <dgm:t>
        <a:bodyPr/>
        <a:lstStyle/>
        <a:p>
          <a:endParaRPr lang="en-US"/>
        </a:p>
      </dgm:t>
    </dgm:pt>
    <dgm:pt modelId="{6749DF1A-9384-41E6-8E6E-D4C8E560770D}" type="sibTrans" cxnId="{CB285961-8E0E-4E9C-B911-A3544B0B7155}">
      <dgm:prSet/>
      <dgm:spPr/>
      <dgm:t>
        <a:bodyPr/>
        <a:lstStyle/>
        <a:p>
          <a:endParaRPr lang="en-US"/>
        </a:p>
      </dgm:t>
    </dgm:pt>
    <dgm:pt modelId="{70EBD014-2D59-43FB-A5C7-E9AB88F2243B}">
      <dgm:prSet/>
      <dgm:spPr/>
      <dgm:t>
        <a:bodyPr/>
        <a:lstStyle/>
        <a:p>
          <a:r>
            <a:rPr lang="en-GB"/>
            <a:t>2017 : </a:t>
          </a:r>
          <a:endParaRPr lang="en-US"/>
        </a:p>
      </dgm:t>
    </dgm:pt>
    <dgm:pt modelId="{2D7C98F6-F024-407E-A0CE-D4BEFF05C313}" type="parTrans" cxnId="{DC64C063-D8A5-46D8-B5F3-892D7AC230C8}">
      <dgm:prSet/>
      <dgm:spPr/>
      <dgm:t>
        <a:bodyPr/>
        <a:lstStyle/>
        <a:p>
          <a:endParaRPr lang="en-US"/>
        </a:p>
      </dgm:t>
    </dgm:pt>
    <dgm:pt modelId="{C3594BE0-CD34-4C7D-BC99-7754D41AE9C7}" type="sibTrans" cxnId="{DC64C063-D8A5-46D8-B5F3-892D7AC230C8}">
      <dgm:prSet/>
      <dgm:spPr/>
      <dgm:t>
        <a:bodyPr/>
        <a:lstStyle/>
        <a:p>
          <a:endParaRPr lang="en-US"/>
        </a:p>
      </dgm:t>
    </dgm:pt>
    <dgm:pt modelId="{A1354D0D-C192-4791-8FE0-18458CEB1E96}">
      <dgm:prSet/>
      <dgm:spPr/>
      <dgm:t>
        <a:bodyPr/>
        <a:lstStyle/>
        <a:p>
          <a:r>
            <a:rPr lang="en-GB" dirty="0"/>
            <a:t>(</a:t>
          </a:r>
          <a:r>
            <a:rPr lang="en-GB" dirty="0" smtClean="0"/>
            <a:t>827.8) billion </a:t>
          </a:r>
          <a:r>
            <a:rPr lang="en-GB" dirty="0"/>
            <a:t>: exports</a:t>
          </a:r>
          <a:endParaRPr lang="en-US" dirty="0"/>
        </a:p>
      </dgm:t>
    </dgm:pt>
    <dgm:pt modelId="{4D7ECC22-657B-45FA-854C-6ED492A7B3F0}" type="parTrans" cxnId="{D0AA6A97-9B13-4E42-98A5-84E018F7AFF2}">
      <dgm:prSet/>
      <dgm:spPr/>
      <dgm:t>
        <a:bodyPr/>
        <a:lstStyle/>
        <a:p>
          <a:endParaRPr lang="en-US"/>
        </a:p>
      </dgm:t>
    </dgm:pt>
    <dgm:pt modelId="{E40FDC06-C9C7-4289-BADB-75E0C7CC109F}" type="sibTrans" cxnId="{D0AA6A97-9B13-4E42-98A5-84E018F7AFF2}">
      <dgm:prSet/>
      <dgm:spPr/>
      <dgm:t>
        <a:bodyPr/>
        <a:lstStyle/>
        <a:p>
          <a:endParaRPr lang="en-US"/>
        </a:p>
      </dgm:t>
    </dgm:pt>
    <dgm:pt modelId="{08226BFD-32A1-45C6-B4C5-59DF9FCE7899}">
      <dgm:prSet/>
      <dgm:spPr/>
      <dgm:t>
        <a:bodyPr/>
        <a:lstStyle/>
        <a:p>
          <a:r>
            <a:rPr lang="en-GB" dirty="0"/>
            <a:t>(</a:t>
          </a:r>
          <a:r>
            <a:rPr lang="en-GB" dirty="0" smtClean="0"/>
            <a:t>638.4) billion </a:t>
          </a:r>
          <a:r>
            <a:rPr lang="en-GB" dirty="0"/>
            <a:t>: Petroleum exports</a:t>
          </a:r>
          <a:endParaRPr lang="en-US" dirty="0"/>
        </a:p>
      </dgm:t>
    </dgm:pt>
    <dgm:pt modelId="{04E5791E-9708-40C7-A77B-AE0F8FF45BA2}" type="parTrans" cxnId="{7C365461-A286-4B01-B760-A5C3F01E3D93}">
      <dgm:prSet/>
      <dgm:spPr/>
      <dgm:t>
        <a:bodyPr/>
        <a:lstStyle/>
        <a:p>
          <a:endParaRPr lang="en-US"/>
        </a:p>
      </dgm:t>
    </dgm:pt>
    <dgm:pt modelId="{EB317F34-44E0-4CB9-A90B-E44C731C204F}" type="sibTrans" cxnId="{7C365461-A286-4B01-B760-A5C3F01E3D93}">
      <dgm:prSet/>
      <dgm:spPr/>
      <dgm:t>
        <a:bodyPr/>
        <a:lstStyle/>
        <a:p>
          <a:endParaRPr lang="en-US"/>
        </a:p>
      </dgm:t>
    </dgm:pt>
    <dgm:pt modelId="{4DEB61E4-BD3C-4CCD-A118-9F4224EA1EA5}">
      <dgm:prSet/>
      <dgm:spPr/>
      <dgm:t>
        <a:bodyPr/>
        <a:lstStyle/>
        <a:p>
          <a:r>
            <a:rPr lang="en-GB" dirty="0"/>
            <a:t>(</a:t>
          </a:r>
          <a:r>
            <a:rPr lang="en-GB" dirty="0" smtClean="0"/>
            <a:t>193.4) billion </a:t>
          </a:r>
          <a:r>
            <a:rPr lang="en-GB" dirty="0"/>
            <a:t>: Non-oil exports</a:t>
          </a:r>
          <a:endParaRPr lang="en-US" dirty="0"/>
        </a:p>
      </dgm:t>
    </dgm:pt>
    <dgm:pt modelId="{F7DBACED-5E06-4162-A54C-A0A0CBAFBE9D}" type="parTrans" cxnId="{F74307F7-7CDB-419D-850B-816E89D53C96}">
      <dgm:prSet/>
      <dgm:spPr/>
      <dgm:t>
        <a:bodyPr/>
        <a:lstStyle/>
        <a:p>
          <a:endParaRPr lang="en-US"/>
        </a:p>
      </dgm:t>
    </dgm:pt>
    <dgm:pt modelId="{1428762C-0113-443B-9A7B-ED86389225FD}" type="sibTrans" cxnId="{F74307F7-7CDB-419D-850B-816E89D53C96}">
      <dgm:prSet/>
      <dgm:spPr/>
      <dgm:t>
        <a:bodyPr/>
        <a:lstStyle/>
        <a:p>
          <a:endParaRPr lang="en-US"/>
        </a:p>
      </dgm:t>
    </dgm:pt>
    <dgm:pt modelId="{8CEE0B59-1BE7-4BC9-BBCF-157DE0E311D5}">
      <dgm:prSet/>
      <dgm:spPr/>
      <dgm:t>
        <a:bodyPr/>
        <a:lstStyle/>
        <a:p>
          <a:r>
            <a:rPr lang="en-GB"/>
            <a:t>2018 :</a:t>
          </a:r>
          <a:endParaRPr lang="en-US"/>
        </a:p>
      </dgm:t>
    </dgm:pt>
    <dgm:pt modelId="{017ED16D-3D41-4133-A962-AFC59B0AA133}" type="parTrans" cxnId="{97B008BE-8609-4891-8F95-2A257F7CF359}">
      <dgm:prSet/>
      <dgm:spPr/>
      <dgm:t>
        <a:bodyPr/>
        <a:lstStyle/>
        <a:p>
          <a:endParaRPr lang="en-US"/>
        </a:p>
      </dgm:t>
    </dgm:pt>
    <dgm:pt modelId="{229049C9-D047-46A6-B57B-D79D01C2D5E7}" type="sibTrans" cxnId="{97B008BE-8609-4891-8F95-2A257F7CF359}">
      <dgm:prSet/>
      <dgm:spPr/>
      <dgm:t>
        <a:bodyPr/>
        <a:lstStyle/>
        <a:p>
          <a:endParaRPr lang="en-US"/>
        </a:p>
      </dgm:t>
    </dgm:pt>
    <dgm:pt modelId="{A6F7AD26-3F06-49A4-9DED-29B6BC7BE3D2}">
      <dgm:prSet/>
      <dgm:spPr/>
      <dgm:t>
        <a:bodyPr/>
        <a:lstStyle/>
        <a:p>
          <a:r>
            <a:rPr lang="en-GB" dirty="0"/>
            <a:t>(</a:t>
          </a:r>
          <a:r>
            <a:rPr lang="en-GB" dirty="0" smtClean="0"/>
            <a:t>1,104) billion </a:t>
          </a:r>
          <a:r>
            <a:rPr lang="en-GB" dirty="0"/>
            <a:t>: exports</a:t>
          </a:r>
          <a:endParaRPr lang="en-US" dirty="0"/>
        </a:p>
      </dgm:t>
    </dgm:pt>
    <dgm:pt modelId="{06707173-FE02-4379-92EE-6617A370A5DF}" type="parTrans" cxnId="{D6A93417-AEA9-46EA-9E8A-C04E03A71FA6}">
      <dgm:prSet/>
      <dgm:spPr/>
      <dgm:t>
        <a:bodyPr/>
        <a:lstStyle/>
        <a:p>
          <a:endParaRPr lang="en-US"/>
        </a:p>
      </dgm:t>
    </dgm:pt>
    <dgm:pt modelId="{BAD6FBC8-A9C3-473A-A441-A07152736A4F}" type="sibTrans" cxnId="{D6A93417-AEA9-46EA-9E8A-C04E03A71FA6}">
      <dgm:prSet/>
      <dgm:spPr/>
      <dgm:t>
        <a:bodyPr/>
        <a:lstStyle/>
        <a:p>
          <a:endParaRPr lang="en-US"/>
        </a:p>
      </dgm:t>
    </dgm:pt>
    <dgm:pt modelId="{D75E5F99-DD6F-4FD3-8E92-99EDC77A80D5}">
      <dgm:prSet/>
      <dgm:spPr/>
      <dgm:t>
        <a:bodyPr/>
        <a:lstStyle/>
        <a:p>
          <a:r>
            <a:rPr lang="en-GB" dirty="0"/>
            <a:t>(</a:t>
          </a:r>
          <a:r>
            <a:rPr lang="en-GB" dirty="0" smtClean="0"/>
            <a:t>868.4) billion </a:t>
          </a:r>
          <a:r>
            <a:rPr lang="en-GB" dirty="0"/>
            <a:t>: Petroleum exports</a:t>
          </a:r>
          <a:endParaRPr lang="en-US" dirty="0"/>
        </a:p>
      </dgm:t>
    </dgm:pt>
    <dgm:pt modelId="{E7984B97-BA83-4E48-860C-C4DACBC14171}" type="parTrans" cxnId="{0006C766-C901-4DC6-B2F3-3257ED818A09}">
      <dgm:prSet/>
      <dgm:spPr/>
      <dgm:t>
        <a:bodyPr/>
        <a:lstStyle/>
        <a:p>
          <a:endParaRPr lang="en-US"/>
        </a:p>
      </dgm:t>
    </dgm:pt>
    <dgm:pt modelId="{C917C37C-45E3-4739-9B31-7A9322238A22}" type="sibTrans" cxnId="{0006C766-C901-4DC6-B2F3-3257ED818A09}">
      <dgm:prSet/>
      <dgm:spPr/>
      <dgm:t>
        <a:bodyPr/>
        <a:lstStyle/>
        <a:p>
          <a:endParaRPr lang="en-US"/>
        </a:p>
      </dgm:t>
    </dgm:pt>
    <dgm:pt modelId="{F7C71833-9D2F-470E-97E9-B766A937BDDC}">
      <dgm:prSet/>
      <dgm:spPr/>
      <dgm:t>
        <a:bodyPr/>
        <a:lstStyle/>
        <a:p>
          <a:r>
            <a:rPr lang="en-GB" dirty="0"/>
            <a:t>(</a:t>
          </a:r>
          <a:r>
            <a:rPr lang="en-GB" dirty="0" smtClean="0"/>
            <a:t>235.4) billion </a:t>
          </a:r>
          <a:r>
            <a:rPr lang="en-GB" dirty="0"/>
            <a:t>: Non-oil exports</a:t>
          </a:r>
          <a:endParaRPr lang="en-US" dirty="0"/>
        </a:p>
      </dgm:t>
    </dgm:pt>
    <dgm:pt modelId="{4513265F-11A1-4CEA-994F-1BE6AC73C623}" type="parTrans" cxnId="{7B9AE414-1C85-473E-8ED4-FAEB2D6C2740}">
      <dgm:prSet/>
      <dgm:spPr/>
      <dgm:t>
        <a:bodyPr/>
        <a:lstStyle/>
        <a:p>
          <a:endParaRPr lang="en-US"/>
        </a:p>
      </dgm:t>
    </dgm:pt>
    <dgm:pt modelId="{49147CE5-244A-4093-A2A6-338D1267C1C0}" type="sibTrans" cxnId="{7B9AE414-1C85-473E-8ED4-FAEB2D6C2740}">
      <dgm:prSet/>
      <dgm:spPr/>
      <dgm:t>
        <a:bodyPr/>
        <a:lstStyle/>
        <a:p>
          <a:endParaRPr lang="en-US"/>
        </a:p>
      </dgm:t>
    </dgm:pt>
    <dgm:pt modelId="{ED9616D3-CE83-4707-8887-5660FFAB23A2}" type="pres">
      <dgm:prSet presAssocID="{3F50E2E6-0F6F-4DE9-B800-E54930A51FDC}" presName="root" presStyleCnt="0">
        <dgm:presLayoutVars>
          <dgm:dir/>
          <dgm:resizeHandles val="exact"/>
        </dgm:presLayoutVars>
      </dgm:prSet>
      <dgm:spPr/>
      <dgm:t>
        <a:bodyPr/>
        <a:lstStyle/>
        <a:p>
          <a:endParaRPr lang="en-US"/>
        </a:p>
      </dgm:t>
    </dgm:pt>
    <dgm:pt modelId="{47857E45-11EB-43ED-8BD8-00D2BDF14646}" type="pres">
      <dgm:prSet presAssocID="{371EBF52-5A85-4BB1-AA1D-92DF5E1E5FE0}" presName="compNode" presStyleCnt="0"/>
      <dgm:spPr/>
    </dgm:pt>
    <dgm:pt modelId="{E725966B-0F35-4A2C-8EF6-022FBCF93E93}" type="pres">
      <dgm:prSet presAssocID="{371EBF52-5A85-4BB1-AA1D-92DF5E1E5FE0}" presName="bgRect" presStyleLbl="bgShp" presStyleIdx="0" presStyleCnt="5"/>
      <dgm:spPr/>
    </dgm:pt>
    <dgm:pt modelId="{FA6EAB26-B153-4067-ABB5-FAA55C6738E6}" type="pres">
      <dgm:prSet presAssocID="{371EBF52-5A85-4BB1-AA1D-92DF5E1E5FE0}"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Laptop Secure"/>
        </a:ext>
      </dgm:extLst>
    </dgm:pt>
    <dgm:pt modelId="{E16FCC5D-B95A-44E2-8A5B-D409E668BE53}" type="pres">
      <dgm:prSet presAssocID="{371EBF52-5A85-4BB1-AA1D-92DF5E1E5FE0}" presName="spaceRect" presStyleCnt="0"/>
      <dgm:spPr/>
    </dgm:pt>
    <dgm:pt modelId="{8289CBB6-150D-4087-B8F0-919741F9AEF9}" type="pres">
      <dgm:prSet presAssocID="{371EBF52-5A85-4BB1-AA1D-92DF5E1E5FE0}" presName="parTx" presStyleLbl="revTx" presStyleIdx="0" presStyleCnt="9">
        <dgm:presLayoutVars>
          <dgm:chMax val="0"/>
          <dgm:chPref val="0"/>
        </dgm:presLayoutVars>
      </dgm:prSet>
      <dgm:spPr/>
      <dgm:t>
        <a:bodyPr/>
        <a:lstStyle/>
        <a:p>
          <a:endParaRPr lang="en-US"/>
        </a:p>
      </dgm:t>
    </dgm:pt>
    <dgm:pt modelId="{E440FDAB-06B7-4EFE-B7FB-1981B5E62ECD}" type="pres">
      <dgm:prSet presAssocID="{55D7E2F8-2C71-4E4C-AFB4-E0B195B989BC}" presName="sibTrans" presStyleCnt="0"/>
      <dgm:spPr/>
    </dgm:pt>
    <dgm:pt modelId="{469D7DDC-75C0-4FDB-8BCF-64A93084677B}" type="pres">
      <dgm:prSet presAssocID="{60807CB2-0A34-4113-9507-B123031005F9}" presName="compNode" presStyleCnt="0"/>
      <dgm:spPr/>
    </dgm:pt>
    <dgm:pt modelId="{A8B603E9-6288-484E-94A1-A7FB252246B1}" type="pres">
      <dgm:prSet presAssocID="{60807CB2-0A34-4113-9507-B123031005F9}" presName="bgRect" presStyleLbl="bgShp" presStyleIdx="1" presStyleCnt="5"/>
      <dgm:spPr/>
    </dgm:pt>
    <dgm:pt modelId="{8E88AE24-96EA-48BF-A521-2453BE661FC2}" type="pres">
      <dgm:prSet presAssocID="{60807CB2-0A34-4113-9507-B123031005F9}"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Export"/>
        </a:ext>
      </dgm:extLst>
    </dgm:pt>
    <dgm:pt modelId="{715B322E-22F7-47BA-AE4F-1B28F05ADFCA}" type="pres">
      <dgm:prSet presAssocID="{60807CB2-0A34-4113-9507-B123031005F9}" presName="spaceRect" presStyleCnt="0"/>
      <dgm:spPr/>
    </dgm:pt>
    <dgm:pt modelId="{D64936A8-298C-4717-8FC2-8675768164C5}" type="pres">
      <dgm:prSet presAssocID="{60807CB2-0A34-4113-9507-B123031005F9}" presName="parTx" presStyleLbl="revTx" presStyleIdx="1" presStyleCnt="9">
        <dgm:presLayoutVars>
          <dgm:chMax val="0"/>
          <dgm:chPref val="0"/>
        </dgm:presLayoutVars>
      </dgm:prSet>
      <dgm:spPr/>
      <dgm:t>
        <a:bodyPr/>
        <a:lstStyle/>
        <a:p>
          <a:endParaRPr lang="en-US"/>
        </a:p>
      </dgm:t>
    </dgm:pt>
    <dgm:pt modelId="{713147F8-3D41-4B4F-9CC3-38BE9CDAEEDF}" type="pres">
      <dgm:prSet presAssocID="{60807CB2-0A34-4113-9507-B123031005F9}" presName="desTx" presStyleLbl="revTx" presStyleIdx="2" presStyleCnt="9">
        <dgm:presLayoutVars/>
      </dgm:prSet>
      <dgm:spPr/>
      <dgm:t>
        <a:bodyPr/>
        <a:lstStyle/>
        <a:p>
          <a:endParaRPr lang="en-US"/>
        </a:p>
      </dgm:t>
    </dgm:pt>
    <dgm:pt modelId="{DCB863A6-6168-488B-B814-C55C03049D61}" type="pres">
      <dgm:prSet presAssocID="{D55514EE-4239-43E6-85D6-0889986C759E}" presName="sibTrans" presStyleCnt="0"/>
      <dgm:spPr/>
    </dgm:pt>
    <dgm:pt modelId="{D094A919-7671-4247-9F3D-84E62F6C88BA}" type="pres">
      <dgm:prSet presAssocID="{0BF70C3E-8657-47A0-8495-176587680C39}" presName="compNode" presStyleCnt="0"/>
      <dgm:spPr/>
    </dgm:pt>
    <dgm:pt modelId="{ACDA412C-DD3A-4870-B3CF-E67A4D743C58}" type="pres">
      <dgm:prSet presAssocID="{0BF70C3E-8657-47A0-8495-176587680C39}" presName="bgRect" presStyleLbl="bgShp" presStyleIdx="2" presStyleCnt="5"/>
      <dgm:spPr/>
    </dgm:pt>
    <dgm:pt modelId="{CBABED93-11EF-482B-8A52-3B1CF7C08F54}" type="pres">
      <dgm:prSet presAssocID="{0BF70C3E-8657-47A0-8495-176587680C39}"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Wines"/>
        </a:ext>
      </dgm:extLst>
    </dgm:pt>
    <dgm:pt modelId="{AE7F1CD4-FE67-44AB-B58F-2859DD0D48B2}" type="pres">
      <dgm:prSet presAssocID="{0BF70C3E-8657-47A0-8495-176587680C39}" presName="spaceRect" presStyleCnt="0"/>
      <dgm:spPr/>
    </dgm:pt>
    <dgm:pt modelId="{4C6C9CA0-BC24-4448-8409-A7F2B15FDE0E}" type="pres">
      <dgm:prSet presAssocID="{0BF70C3E-8657-47A0-8495-176587680C39}" presName="parTx" presStyleLbl="revTx" presStyleIdx="3" presStyleCnt="9">
        <dgm:presLayoutVars>
          <dgm:chMax val="0"/>
          <dgm:chPref val="0"/>
        </dgm:presLayoutVars>
      </dgm:prSet>
      <dgm:spPr/>
      <dgm:t>
        <a:bodyPr/>
        <a:lstStyle/>
        <a:p>
          <a:endParaRPr lang="en-US"/>
        </a:p>
      </dgm:t>
    </dgm:pt>
    <dgm:pt modelId="{CD918853-D2A8-4C38-B91F-2526038E171D}" type="pres">
      <dgm:prSet presAssocID="{0BF70C3E-8657-47A0-8495-176587680C39}" presName="desTx" presStyleLbl="revTx" presStyleIdx="4" presStyleCnt="9">
        <dgm:presLayoutVars/>
      </dgm:prSet>
      <dgm:spPr/>
      <dgm:t>
        <a:bodyPr/>
        <a:lstStyle/>
        <a:p>
          <a:endParaRPr lang="en-US"/>
        </a:p>
      </dgm:t>
    </dgm:pt>
    <dgm:pt modelId="{7463363D-5598-4385-B995-AE3240C39DB7}" type="pres">
      <dgm:prSet presAssocID="{6A02E99D-6073-49B2-A512-1D1F20036CA4}" presName="sibTrans" presStyleCnt="0"/>
      <dgm:spPr/>
    </dgm:pt>
    <dgm:pt modelId="{1D03D74D-63C0-4A7C-92D0-C4C18531AF84}" type="pres">
      <dgm:prSet presAssocID="{70EBD014-2D59-43FB-A5C7-E9AB88F2243B}" presName="compNode" presStyleCnt="0"/>
      <dgm:spPr/>
    </dgm:pt>
    <dgm:pt modelId="{3B13CEBE-769B-4BD4-AE50-AA5EB18D16B1}" type="pres">
      <dgm:prSet presAssocID="{70EBD014-2D59-43FB-A5C7-E9AB88F2243B}" presName="bgRect" presStyleLbl="bgShp" presStyleIdx="3" presStyleCnt="5"/>
      <dgm:spPr/>
    </dgm:pt>
    <dgm:pt modelId="{62992191-C499-46E6-ABAC-D64ECE7C1655}" type="pres">
      <dgm:prSet presAssocID="{70EBD014-2D59-43FB-A5C7-E9AB88F2243B}"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offee Beans"/>
        </a:ext>
      </dgm:extLst>
    </dgm:pt>
    <dgm:pt modelId="{C99C1DFB-E9DD-42D3-AB11-06B731E3009A}" type="pres">
      <dgm:prSet presAssocID="{70EBD014-2D59-43FB-A5C7-E9AB88F2243B}" presName="spaceRect" presStyleCnt="0"/>
      <dgm:spPr/>
    </dgm:pt>
    <dgm:pt modelId="{C0B7ABDC-8C03-4539-A747-7E32DAFBFAD2}" type="pres">
      <dgm:prSet presAssocID="{70EBD014-2D59-43FB-A5C7-E9AB88F2243B}" presName="parTx" presStyleLbl="revTx" presStyleIdx="5" presStyleCnt="9">
        <dgm:presLayoutVars>
          <dgm:chMax val="0"/>
          <dgm:chPref val="0"/>
        </dgm:presLayoutVars>
      </dgm:prSet>
      <dgm:spPr/>
      <dgm:t>
        <a:bodyPr/>
        <a:lstStyle/>
        <a:p>
          <a:endParaRPr lang="en-US"/>
        </a:p>
      </dgm:t>
    </dgm:pt>
    <dgm:pt modelId="{9923042C-93B5-4257-B71A-D35FAB6E70E7}" type="pres">
      <dgm:prSet presAssocID="{70EBD014-2D59-43FB-A5C7-E9AB88F2243B}" presName="desTx" presStyleLbl="revTx" presStyleIdx="6" presStyleCnt="9" custScaleX="100141" custScaleY="110131">
        <dgm:presLayoutVars/>
      </dgm:prSet>
      <dgm:spPr/>
      <dgm:t>
        <a:bodyPr/>
        <a:lstStyle/>
        <a:p>
          <a:endParaRPr lang="en-US"/>
        </a:p>
      </dgm:t>
    </dgm:pt>
    <dgm:pt modelId="{53BBDC7B-30B8-48F9-BD9E-FB441DFAB31D}" type="pres">
      <dgm:prSet presAssocID="{C3594BE0-CD34-4C7D-BC99-7754D41AE9C7}" presName="sibTrans" presStyleCnt="0"/>
      <dgm:spPr/>
    </dgm:pt>
    <dgm:pt modelId="{E57F4183-C867-4A74-81B3-06153C4B1DCD}" type="pres">
      <dgm:prSet presAssocID="{8CEE0B59-1BE7-4BC9-BBCF-157DE0E311D5}" presName="compNode" presStyleCnt="0"/>
      <dgm:spPr/>
    </dgm:pt>
    <dgm:pt modelId="{EE65272E-159D-4DF4-A080-A8BB1A6DE06B}" type="pres">
      <dgm:prSet presAssocID="{8CEE0B59-1BE7-4BC9-BBCF-157DE0E311D5}" presName="bgRect" presStyleLbl="bgShp" presStyleIdx="4" presStyleCnt="5"/>
      <dgm:spPr/>
    </dgm:pt>
    <dgm:pt modelId="{6E20245A-E71E-459E-8226-B9EBA8EEE0D7}" type="pres">
      <dgm:prSet presAssocID="{8CEE0B59-1BE7-4BC9-BBCF-157DE0E311D5}"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Cotton"/>
        </a:ext>
      </dgm:extLst>
    </dgm:pt>
    <dgm:pt modelId="{E00D7E7E-1104-4DCD-93A6-3AFB068974AC}" type="pres">
      <dgm:prSet presAssocID="{8CEE0B59-1BE7-4BC9-BBCF-157DE0E311D5}" presName="spaceRect" presStyleCnt="0"/>
      <dgm:spPr/>
    </dgm:pt>
    <dgm:pt modelId="{FCBFE9D7-FECC-4DD6-A794-9784ED12AEB7}" type="pres">
      <dgm:prSet presAssocID="{8CEE0B59-1BE7-4BC9-BBCF-157DE0E311D5}" presName="parTx" presStyleLbl="revTx" presStyleIdx="7" presStyleCnt="9">
        <dgm:presLayoutVars>
          <dgm:chMax val="0"/>
          <dgm:chPref val="0"/>
        </dgm:presLayoutVars>
      </dgm:prSet>
      <dgm:spPr/>
      <dgm:t>
        <a:bodyPr/>
        <a:lstStyle/>
        <a:p>
          <a:endParaRPr lang="en-US"/>
        </a:p>
      </dgm:t>
    </dgm:pt>
    <dgm:pt modelId="{39B924C5-BFB9-4DBE-88CF-733AD5BE0EC8}" type="pres">
      <dgm:prSet presAssocID="{8CEE0B59-1BE7-4BC9-BBCF-157DE0E311D5}" presName="desTx" presStyleLbl="revTx" presStyleIdx="8" presStyleCnt="9">
        <dgm:presLayoutVars/>
      </dgm:prSet>
      <dgm:spPr/>
      <dgm:t>
        <a:bodyPr/>
        <a:lstStyle/>
        <a:p>
          <a:endParaRPr lang="en-US"/>
        </a:p>
      </dgm:t>
    </dgm:pt>
  </dgm:ptLst>
  <dgm:cxnLst>
    <dgm:cxn modelId="{8707D821-9465-4CEE-AB42-925AD7470782}" type="presOf" srcId="{B5028FDF-02FF-43AB-B798-8120C804EEFF}" destId="{CD918853-D2A8-4C38-B91F-2526038E171D}" srcOrd="0" destOrd="0" presId="urn:microsoft.com/office/officeart/2018/2/layout/IconVerticalSolidList"/>
    <dgm:cxn modelId="{3B8005D9-D928-4B83-826C-319C38A7FFBD}" type="presOf" srcId="{4A85957C-3814-474F-B7BD-142A6C3A35D4}" destId="{713147F8-3D41-4B4F-9CC3-38BE9CDAEEDF}" srcOrd="0" destOrd="1" presId="urn:microsoft.com/office/officeart/2018/2/layout/IconVerticalSolidList"/>
    <dgm:cxn modelId="{310C321E-3B4A-4BA4-981E-2E3E1924227B}" type="presOf" srcId="{F7C71833-9D2F-470E-97E9-B766A937BDDC}" destId="{39B924C5-BFB9-4DBE-88CF-733AD5BE0EC8}" srcOrd="0" destOrd="2" presId="urn:microsoft.com/office/officeart/2018/2/layout/IconVerticalSolidList"/>
    <dgm:cxn modelId="{FCCE2B41-AF82-459A-82C2-5D28598AD741}" srcId="{3F50E2E6-0F6F-4DE9-B800-E54930A51FDC}" destId="{0BF70C3E-8657-47A0-8495-176587680C39}" srcOrd="2" destOrd="0" parTransId="{AB184C38-A681-4AD9-9205-8A4E706F5F31}" sibTransId="{6A02E99D-6073-49B2-A512-1D1F20036CA4}"/>
    <dgm:cxn modelId="{DFB08EA2-4CF6-4486-BF9E-0B6951261FE3}" type="presOf" srcId="{19159AC3-FE03-4FF5-AD28-B499A55C298F}" destId="{713147F8-3D41-4B4F-9CC3-38BE9CDAEEDF}" srcOrd="0" destOrd="0" presId="urn:microsoft.com/office/officeart/2018/2/layout/IconVerticalSolidList"/>
    <dgm:cxn modelId="{F1C86D18-1D13-46E3-AAEA-C8A94F12E702}" type="presOf" srcId="{D75E5F99-DD6F-4FD3-8E92-99EDC77A80D5}" destId="{39B924C5-BFB9-4DBE-88CF-733AD5BE0EC8}" srcOrd="0" destOrd="1" presId="urn:microsoft.com/office/officeart/2018/2/layout/IconVerticalSolidList"/>
    <dgm:cxn modelId="{03857EB4-6518-421B-9117-80957177214F}" type="presOf" srcId="{0BF70C3E-8657-47A0-8495-176587680C39}" destId="{4C6C9CA0-BC24-4448-8409-A7F2B15FDE0E}" srcOrd="0" destOrd="0" presId="urn:microsoft.com/office/officeart/2018/2/layout/IconVerticalSolidList"/>
    <dgm:cxn modelId="{0E10A55B-8E13-45A2-8C8F-20F5B0221FBA}" srcId="{0BF70C3E-8657-47A0-8495-176587680C39}" destId="{1F884717-D7DE-4E2C-BA1A-DBB80F85CB80}" srcOrd="1" destOrd="0" parTransId="{8CEE510D-F29F-4AF5-93E3-103FA9D16881}" sibTransId="{EE8A1D3D-9BEE-48AC-88CA-8F25E5D17D4C}"/>
    <dgm:cxn modelId="{97B008BE-8609-4891-8F95-2A257F7CF359}" srcId="{3F50E2E6-0F6F-4DE9-B800-E54930A51FDC}" destId="{8CEE0B59-1BE7-4BC9-BBCF-157DE0E311D5}" srcOrd="4" destOrd="0" parTransId="{017ED16D-3D41-4133-A962-AFC59B0AA133}" sibTransId="{229049C9-D047-46A6-B57B-D79D01C2D5E7}"/>
    <dgm:cxn modelId="{72BCEDE9-670A-48CA-AE3C-F6BE182B5FA8}" type="presOf" srcId="{8CEE0B59-1BE7-4BC9-BBCF-157DE0E311D5}" destId="{FCBFE9D7-FECC-4DD6-A794-9784ED12AEB7}" srcOrd="0" destOrd="0" presId="urn:microsoft.com/office/officeart/2018/2/layout/IconVerticalSolidList"/>
    <dgm:cxn modelId="{4E1A4E97-F077-4C2E-B262-AA5B440A1FBA}" srcId="{3F50E2E6-0F6F-4DE9-B800-E54930A51FDC}" destId="{60807CB2-0A34-4113-9507-B123031005F9}" srcOrd="1" destOrd="0" parTransId="{F4DD8929-0EB4-454F-958C-909A3A6D1514}" sibTransId="{D55514EE-4239-43E6-85D6-0889986C759E}"/>
    <dgm:cxn modelId="{7EF7C463-B626-4F14-8805-22331E53B9E1}" type="presOf" srcId="{79CBED55-4A40-43BC-BD55-91E61AE3F242}" destId="{CD918853-D2A8-4C38-B91F-2526038E171D}" srcOrd="0" destOrd="2" presId="urn:microsoft.com/office/officeart/2018/2/layout/IconVerticalSolidList"/>
    <dgm:cxn modelId="{F74307F7-7CDB-419D-850B-816E89D53C96}" srcId="{70EBD014-2D59-43FB-A5C7-E9AB88F2243B}" destId="{4DEB61E4-BD3C-4CCD-A118-9F4224EA1EA5}" srcOrd="2" destOrd="0" parTransId="{F7DBACED-5E06-4162-A54C-A0A0CBAFBE9D}" sibTransId="{1428762C-0113-443B-9A7B-ED86389225FD}"/>
    <dgm:cxn modelId="{CB285961-8E0E-4E9C-B911-A3544B0B7155}" srcId="{0BF70C3E-8657-47A0-8495-176587680C39}" destId="{79CBED55-4A40-43BC-BD55-91E61AE3F242}" srcOrd="2" destOrd="0" parTransId="{ED6FCADF-087F-469F-9FAE-3D0E2DED2EC8}" sibTransId="{6749DF1A-9384-41E6-8E6E-D4C8E560770D}"/>
    <dgm:cxn modelId="{0006C766-C901-4DC6-B2F3-3257ED818A09}" srcId="{8CEE0B59-1BE7-4BC9-BBCF-157DE0E311D5}" destId="{D75E5F99-DD6F-4FD3-8E92-99EDC77A80D5}" srcOrd="1" destOrd="0" parTransId="{E7984B97-BA83-4E48-860C-C4DACBC14171}" sibTransId="{C917C37C-45E3-4739-9B31-7A9322238A22}"/>
    <dgm:cxn modelId="{D8127D9A-EF30-4D70-884C-64855EFAC79A}" type="presOf" srcId="{3F50E2E6-0F6F-4DE9-B800-E54930A51FDC}" destId="{ED9616D3-CE83-4707-8887-5660FFAB23A2}" srcOrd="0" destOrd="0" presId="urn:microsoft.com/office/officeart/2018/2/layout/IconVerticalSolidList"/>
    <dgm:cxn modelId="{7C365461-A286-4B01-B760-A5C3F01E3D93}" srcId="{70EBD014-2D59-43FB-A5C7-E9AB88F2243B}" destId="{08226BFD-32A1-45C6-B4C5-59DF9FCE7899}" srcOrd="1" destOrd="0" parTransId="{04E5791E-9708-40C7-A77B-AE0F8FF45BA2}" sibTransId="{EB317F34-44E0-4CB9-A90B-E44C731C204F}"/>
    <dgm:cxn modelId="{D0AA6A97-9B13-4E42-98A5-84E018F7AFF2}" srcId="{70EBD014-2D59-43FB-A5C7-E9AB88F2243B}" destId="{A1354D0D-C192-4791-8FE0-18458CEB1E96}" srcOrd="0" destOrd="0" parTransId="{4D7ECC22-657B-45FA-854C-6ED492A7B3F0}" sibTransId="{E40FDC06-C9C7-4289-BADB-75E0C7CC109F}"/>
    <dgm:cxn modelId="{7B9AE414-1C85-473E-8ED4-FAEB2D6C2740}" srcId="{8CEE0B59-1BE7-4BC9-BBCF-157DE0E311D5}" destId="{F7C71833-9D2F-470E-97E9-B766A937BDDC}" srcOrd="2" destOrd="0" parTransId="{4513265F-11A1-4CEA-994F-1BE6AC73C623}" sibTransId="{49147CE5-244A-4093-A2A6-338D1267C1C0}"/>
    <dgm:cxn modelId="{DC64C063-D8A5-46D8-B5F3-892D7AC230C8}" srcId="{3F50E2E6-0F6F-4DE9-B800-E54930A51FDC}" destId="{70EBD014-2D59-43FB-A5C7-E9AB88F2243B}" srcOrd="3" destOrd="0" parTransId="{2D7C98F6-F024-407E-A0CE-D4BEFF05C313}" sibTransId="{C3594BE0-CD34-4C7D-BC99-7754D41AE9C7}"/>
    <dgm:cxn modelId="{05DE8062-C2A4-4D37-824B-8FD256B78DAF}" type="presOf" srcId="{60807CB2-0A34-4113-9507-B123031005F9}" destId="{D64936A8-298C-4717-8FC2-8675768164C5}" srcOrd="0" destOrd="0" presId="urn:microsoft.com/office/officeart/2018/2/layout/IconVerticalSolidList"/>
    <dgm:cxn modelId="{7E599C8E-D615-4209-A9DD-2626F8C62B6D}" srcId="{60807CB2-0A34-4113-9507-B123031005F9}" destId="{19159AC3-FE03-4FF5-AD28-B499A55C298F}" srcOrd="0" destOrd="0" parTransId="{2A56AF88-5A40-45E7-835C-4F3039D5005E}" sibTransId="{C552D3AF-EFB6-4061-BFCF-D3CCB9F0F823}"/>
    <dgm:cxn modelId="{11A67149-885B-4A65-9C41-3AD4F92AFC9A}" type="presOf" srcId="{21148C4E-1959-48F7-B8CA-D9AECDC2960A}" destId="{713147F8-3D41-4B4F-9CC3-38BE9CDAEEDF}" srcOrd="0" destOrd="2" presId="urn:microsoft.com/office/officeart/2018/2/layout/IconVerticalSolidList"/>
    <dgm:cxn modelId="{6FF32D8F-F2D5-49E7-91BA-33844AA721D8}" type="presOf" srcId="{70EBD014-2D59-43FB-A5C7-E9AB88F2243B}" destId="{C0B7ABDC-8C03-4539-A747-7E32DAFBFAD2}" srcOrd="0" destOrd="0" presId="urn:microsoft.com/office/officeart/2018/2/layout/IconVerticalSolidList"/>
    <dgm:cxn modelId="{F8EA38AF-08A2-499C-9822-515310366156}" srcId="{3F50E2E6-0F6F-4DE9-B800-E54930A51FDC}" destId="{371EBF52-5A85-4BB1-AA1D-92DF5E1E5FE0}" srcOrd="0" destOrd="0" parTransId="{DF19591C-513F-41A6-95D1-915D221FE863}" sibTransId="{55D7E2F8-2C71-4E4C-AFB4-E0B195B989BC}"/>
    <dgm:cxn modelId="{D6A93417-AEA9-46EA-9E8A-C04E03A71FA6}" srcId="{8CEE0B59-1BE7-4BC9-BBCF-157DE0E311D5}" destId="{A6F7AD26-3F06-49A4-9DED-29B6BC7BE3D2}" srcOrd="0" destOrd="0" parTransId="{06707173-FE02-4379-92EE-6617A370A5DF}" sibTransId="{BAD6FBC8-A9C3-473A-A441-A07152736A4F}"/>
    <dgm:cxn modelId="{73489C06-D45C-4491-B694-95FFEFC3F751}" type="presOf" srcId="{4DEB61E4-BD3C-4CCD-A118-9F4224EA1EA5}" destId="{9923042C-93B5-4257-B71A-D35FAB6E70E7}" srcOrd="0" destOrd="2" presId="urn:microsoft.com/office/officeart/2018/2/layout/IconVerticalSolidList"/>
    <dgm:cxn modelId="{44B3EE83-3766-4DE1-9A29-29A344DAD6AC}" srcId="{60807CB2-0A34-4113-9507-B123031005F9}" destId="{21148C4E-1959-48F7-B8CA-D9AECDC2960A}" srcOrd="2" destOrd="0" parTransId="{82290370-6831-4AD4-ACA8-87A3E6A164A1}" sibTransId="{FE920A4A-8593-4A05-886E-FB1C2E88D2C8}"/>
    <dgm:cxn modelId="{A45C2F53-CA86-4718-81ED-0564A5029D63}" type="presOf" srcId="{A1354D0D-C192-4791-8FE0-18458CEB1E96}" destId="{9923042C-93B5-4257-B71A-D35FAB6E70E7}" srcOrd="0" destOrd="0" presId="urn:microsoft.com/office/officeart/2018/2/layout/IconVerticalSolidList"/>
    <dgm:cxn modelId="{7AE90045-DD58-4B50-AF71-6E4DB9FC2926}" type="presOf" srcId="{1F884717-D7DE-4E2C-BA1A-DBB80F85CB80}" destId="{CD918853-D2A8-4C38-B91F-2526038E171D}" srcOrd="0" destOrd="1" presId="urn:microsoft.com/office/officeart/2018/2/layout/IconVerticalSolidList"/>
    <dgm:cxn modelId="{1D4E0422-84E5-4871-8783-9655A4CCA769}" srcId="{60807CB2-0A34-4113-9507-B123031005F9}" destId="{4A85957C-3814-474F-B7BD-142A6C3A35D4}" srcOrd="1" destOrd="0" parTransId="{15E46603-B2BD-4E19-B1A5-CF3FEBF060F0}" sibTransId="{262FAFE0-FDBE-42FC-9D52-4F7ED236776E}"/>
    <dgm:cxn modelId="{7B7B8938-1F24-4E2F-828C-B32F70D36F3E}" srcId="{0BF70C3E-8657-47A0-8495-176587680C39}" destId="{B5028FDF-02FF-43AB-B798-8120C804EEFF}" srcOrd="0" destOrd="0" parTransId="{2454B1FC-C4F6-4EC3-97FA-62249D5C9574}" sibTransId="{71313429-D60D-40E7-B5FA-5957EF2F8E23}"/>
    <dgm:cxn modelId="{339942DD-ADB6-4278-BE18-3F280150F8F8}" type="presOf" srcId="{371EBF52-5A85-4BB1-AA1D-92DF5E1E5FE0}" destId="{8289CBB6-150D-4087-B8F0-919741F9AEF9}" srcOrd="0" destOrd="0" presId="urn:microsoft.com/office/officeart/2018/2/layout/IconVerticalSolidList"/>
    <dgm:cxn modelId="{BD7E6757-2707-43BC-AEAD-5444EA76B73D}" type="presOf" srcId="{08226BFD-32A1-45C6-B4C5-59DF9FCE7899}" destId="{9923042C-93B5-4257-B71A-D35FAB6E70E7}" srcOrd="0" destOrd="1" presId="urn:microsoft.com/office/officeart/2018/2/layout/IconVerticalSolidList"/>
    <dgm:cxn modelId="{88CB827A-A1DB-4CDC-83A7-2602725AD351}" type="presOf" srcId="{A6F7AD26-3F06-49A4-9DED-29B6BC7BE3D2}" destId="{39B924C5-BFB9-4DBE-88CF-733AD5BE0EC8}" srcOrd="0" destOrd="0" presId="urn:microsoft.com/office/officeart/2018/2/layout/IconVerticalSolidList"/>
    <dgm:cxn modelId="{C7B7DC31-D0C0-4776-85B5-5E10D9B38AF3}" type="presParOf" srcId="{ED9616D3-CE83-4707-8887-5660FFAB23A2}" destId="{47857E45-11EB-43ED-8BD8-00D2BDF14646}" srcOrd="0" destOrd="0" presId="urn:microsoft.com/office/officeart/2018/2/layout/IconVerticalSolidList"/>
    <dgm:cxn modelId="{1C364A9C-6E95-460A-AEEA-FC1361C50970}" type="presParOf" srcId="{47857E45-11EB-43ED-8BD8-00D2BDF14646}" destId="{E725966B-0F35-4A2C-8EF6-022FBCF93E93}" srcOrd="0" destOrd="0" presId="urn:microsoft.com/office/officeart/2018/2/layout/IconVerticalSolidList"/>
    <dgm:cxn modelId="{563D9EC9-CBF2-44E9-A27D-CADB506C1EBC}" type="presParOf" srcId="{47857E45-11EB-43ED-8BD8-00D2BDF14646}" destId="{FA6EAB26-B153-4067-ABB5-FAA55C6738E6}" srcOrd="1" destOrd="0" presId="urn:microsoft.com/office/officeart/2018/2/layout/IconVerticalSolidList"/>
    <dgm:cxn modelId="{417EE92C-FEE2-453B-8C6A-81C613B6DCA1}" type="presParOf" srcId="{47857E45-11EB-43ED-8BD8-00D2BDF14646}" destId="{E16FCC5D-B95A-44E2-8A5B-D409E668BE53}" srcOrd="2" destOrd="0" presId="urn:microsoft.com/office/officeart/2018/2/layout/IconVerticalSolidList"/>
    <dgm:cxn modelId="{88C6E41E-544F-4BDC-9D3C-B37680F5DDD2}" type="presParOf" srcId="{47857E45-11EB-43ED-8BD8-00D2BDF14646}" destId="{8289CBB6-150D-4087-B8F0-919741F9AEF9}" srcOrd="3" destOrd="0" presId="urn:microsoft.com/office/officeart/2018/2/layout/IconVerticalSolidList"/>
    <dgm:cxn modelId="{98B5FA30-D0B0-457B-B1D9-2C2A75344950}" type="presParOf" srcId="{ED9616D3-CE83-4707-8887-5660FFAB23A2}" destId="{E440FDAB-06B7-4EFE-B7FB-1981B5E62ECD}" srcOrd="1" destOrd="0" presId="urn:microsoft.com/office/officeart/2018/2/layout/IconVerticalSolidList"/>
    <dgm:cxn modelId="{F02A03B7-D20A-4BE4-B033-7D1921252A97}" type="presParOf" srcId="{ED9616D3-CE83-4707-8887-5660FFAB23A2}" destId="{469D7DDC-75C0-4FDB-8BCF-64A93084677B}" srcOrd="2" destOrd="0" presId="urn:microsoft.com/office/officeart/2018/2/layout/IconVerticalSolidList"/>
    <dgm:cxn modelId="{15054E96-B02D-4BD7-BF68-B9EEC7897A29}" type="presParOf" srcId="{469D7DDC-75C0-4FDB-8BCF-64A93084677B}" destId="{A8B603E9-6288-484E-94A1-A7FB252246B1}" srcOrd="0" destOrd="0" presId="urn:microsoft.com/office/officeart/2018/2/layout/IconVerticalSolidList"/>
    <dgm:cxn modelId="{4B29EECE-6173-4D36-B54E-B4985126E01D}" type="presParOf" srcId="{469D7DDC-75C0-4FDB-8BCF-64A93084677B}" destId="{8E88AE24-96EA-48BF-A521-2453BE661FC2}" srcOrd="1" destOrd="0" presId="urn:microsoft.com/office/officeart/2018/2/layout/IconVerticalSolidList"/>
    <dgm:cxn modelId="{9C613464-9120-4D22-B52D-1EF018330317}" type="presParOf" srcId="{469D7DDC-75C0-4FDB-8BCF-64A93084677B}" destId="{715B322E-22F7-47BA-AE4F-1B28F05ADFCA}" srcOrd="2" destOrd="0" presId="urn:microsoft.com/office/officeart/2018/2/layout/IconVerticalSolidList"/>
    <dgm:cxn modelId="{C6B0288D-696F-41D5-9089-93F5B9CCFAAF}" type="presParOf" srcId="{469D7DDC-75C0-4FDB-8BCF-64A93084677B}" destId="{D64936A8-298C-4717-8FC2-8675768164C5}" srcOrd="3" destOrd="0" presId="urn:microsoft.com/office/officeart/2018/2/layout/IconVerticalSolidList"/>
    <dgm:cxn modelId="{A5575693-BFC4-4A0E-8727-456F9E656CDF}" type="presParOf" srcId="{469D7DDC-75C0-4FDB-8BCF-64A93084677B}" destId="{713147F8-3D41-4B4F-9CC3-38BE9CDAEEDF}" srcOrd="4" destOrd="0" presId="urn:microsoft.com/office/officeart/2018/2/layout/IconVerticalSolidList"/>
    <dgm:cxn modelId="{6B8A041E-C84B-46C7-B2E7-43AFD8A85588}" type="presParOf" srcId="{ED9616D3-CE83-4707-8887-5660FFAB23A2}" destId="{DCB863A6-6168-488B-B814-C55C03049D61}" srcOrd="3" destOrd="0" presId="urn:microsoft.com/office/officeart/2018/2/layout/IconVerticalSolidList"/>
    <dgm:cxn modelId="{A327613D-C787-4145-9CBD-E97898640BAF}" type="presParOf" srcId="{ED9616D3-CE83-4707-8887-5660FFAB23A2}" destId="{D094A919-7671-4247-9F3D-84E62F6C88BA}" srcOrd="4" destOrd="0" presId="urn:microsoft.com/office/officeart/2018/2/layout/IconVerticalSolidList"/>
    <dgm:cxn modelId="{43EBAA64-491C-49B5-9D9A-94351144CA80}" type="presParOf" srcId="{D094A919-7671-4247-9F3D-84E62F6C88BA}" destId="{ACDA412C-DD3A-4870-B3CF-E67A4D743C58}" srcOrd="0" destOrd="0" presId="urn:microsoft.com/office/officeart/2018/2/layout/IconVerticalSolidList"/>
    <dgm:cxn modelId="{7424D276-02D0-4A55-8F77-F23B69471306}" type="presParOf" srcId="{D094A919-7671-4247-9F3D-84E62F6C88BA}" destId="{CBABED93-11EF-482B-8A52-3B1CF7C08F54}" srcOrd="1" destOrd="0" presId="urn:microsoft.com/office/officeart/2018/2/layout/IconVerticalSolidList"/>
    <dgm:cxn modelId="{F3178E16-639A-447E-B221-64B36E01CABB}" type="presParOf" srcId="{D094A919-7671-4247-9F3D-84E62F6C88BA}" destId="{AE7F1CD4-FE67-44AB-B58F-2859DD0D48B2}" srcOrd="2" destOrd="0" presId="urn:microsoft.com/office/officeart/2018/2/layout/IconVerticalSolidList"/>
    <dgm:cxn modelId="{C7BCED09-1B48-4751-8CB9-4B16132F760A}" type="presParOf" srcId="{D094A919-7671-4247-9F3D-84E62F6C88BA}" destId="{4C6C9CA0-BC24-4448-8409-A7F2B15FDE0E}" srcOrd="3" destOrd="0" presId="urn:microsoft.com/office/officeart/2018/2/layout/IconVerticalSolidList"/>
    <dgm:cxn modelId="{7025A454-AA51-4CF2-B6C5-419AA3C731B9}" type="presParOf" srcId="{D094A919-7671-4247-9F3D-84E62F6C88BA}" destId="{CD918853-D2A8-4C38-B91F-2526038E171D}" srcOrd="4" destOrd="0" presId="urn:microsoft.com/office/officeart/2018/2/layout/IconVerticalSolidList"/>
    <dgm:cxn modelId="{08FD1F52-440E-4A2E-BE14-23D2022B58A2}" type="presParOf" srcId="{ED9616D3-CE83-4707-8887-5660FFAB23A2}" destId="{7463363D-5598-4385-B995-AE3240C39DB7}" srcOrd="5" destOrd="0" presId="urn:microsoft.com/office/officeart/2018/2/layout/IconVerticalSolidList"/>
    <dgm:cxn modelId="{43D4D1F2-D992-4A5B-9313-1AE6FD3366D6}" type="presParOf" srcId="{ED9616D3-CE83-4707-8887-5660FFAB23A2}" destId="{1D03D74D-63C0-4A7C-92D0-C4C18531AF84}" srcOrd="6" destOrd="0" presId="urn:microsoft.com/office/officeart/2018/2/layout/IconVerticalSolidList"/>
    <dgm:cxn modelId="{0DE51098-7DD0-4B41-A61C-B29D3E215CB5}" type="presParOf" srcId="{1D03D74D-63C0-4A7C-92D0-C4C18531AF84}" destId="{3B13CEBE-769B-4BD4-AE50-AA5EB18D16B1}" srcOrd="0" destOrd="0" presId="urn:microsoft.com/office/officeart/2018/2/layout/IconVerticalSolidList"/>
    <dgm:cxn modelId="{95736C28-2AE2-4709-8A5A-9DD6D5DA1657}" type="presParOf" srcId="{1D03D74D-63C0-4A7C-92D0-C4C18531AF84}" destId="{62992191-C499-46E6-ABAC-D64ECE7C1655}" srcOrd="1" destOrd="0" presId="urn:microsoft.com/office/officeart/2018/2/layout/IconVerticalSolidList"/>
    <dgm:cxn modelId="{C0C9E499-38FA-4B7A-A829-3F74D64E8B0D}" type="presParOf" srcId="{1D03D74D-63C0-4A7C-92D0-C4C18531AF84}" destId="{C99C1DFB-E9DD-42D3-AB11-06B731E3009A}" srcOrd="2" destOrd="0" presId="urn:microsoft.com/office/officeart/2018/2/layout/IconVerticalSolidList"/>
    <dgm:cxn modelId="{4D18CAD2-3664-4AA1-860B-156D54DD20F8}" type="presParOf" srcId="{1D03D74D-63C0-4A7C-92D0-C4C18531AF84}" destId="{C0B7ABDC-8C03-4539-A747-7E32DAFBFAD2}" srcOrd="3" destOrd="0" presId="urn:microsoft.com/office/officeart/2018/2/layout/IconVerticalSolidList"/>
    <dgm:cxn modelId="{7A9FB602-6625-45D4-B5E1-FD2C5CE2BB7A}" type="presParOf" srcId="{1D03D74D-63C0-4A7C-92D0-C4C18531AF84}" destId="{9923042C-93B5-4257-B71A-D35FAB6E70E7}" srcOrd="4" destOrd="0" presId="urn:microsoft.com/office/officeart/2018/2/layout/IconVerticalSolidList"/>
    <dgm:cxn modelId="{7F981398-3EEC-40A2-9D8D-F045FAE517DD}" type="presParOf" srcId="{ED9616D3-CE83-4707-8887-5660FFAB23A2}" destId="{53BBDC7B-30B8-48F9-BD9E-FB441DFAB31D}" srcOrd="7" destOrd="0" presId="urn:microsoft.com/office/officeart/2018/2/layout/IconVerticalSolidList"/>
    <dgm:cxn modelId="{45CF76B0-72AC-426C-AA07-F8B8CF181307}" type="presParOf" srcId="{ED9616D3-CE83-4707-8887-5660FFAB23A2}" destId="{E57F4183-C867-4A74-81B3-06153C4B1DCD}" srcOrd="8" destOrd="0" presId="urn:microsoft.com/office/officeart/2018/2/layout/IconVerticalSolidList"/>
    <dgm:cxn modelId="{B2E10C3B-C57E-40F6-9C4D-67104D8C70FD}" type="presParOf" srcId="{E57F4183-C867-4A74-81B3-06153C4B1DCD}" destId="{EE65272E-159D-4DF4-A080-A8BB1A6DE06B}" srcOrd="0" destOrd="0" presId="urn:microsoft.com/office/officeart/2018/2/layout/IconVerticalSolidList"/>
    <dgm:cxn modelId="{5D09F0CD-27A7-4A53-9CC3-95114675DBBF}" type="presParOf" srcId="{E57F4183-C867-4A74-81B3-06153C4B1DCD}" destId="{6E20245A-E71E-459E-8226-B9EBA8EEE0D7}" srcOrd="1" destOrd="0" presId="urn:microsoft.com/office/officeart/2018/2/layout/IconVerticalSolidList"/>
    <dgm:cxn modelId="{9B7E845D-19AA-458A-A7BE-6464DD216793}" type="presParOf" srcId="{E57F4183-C867-4A74-81B3-06153C4B1DCD}" destId="{E00D7E7E-1104-4DCD-93A6-3AFB068974AC}" srcOrd="2" destOrd="0" presId="urn:microsoft.com/office/officeart/2018/2/layout/IconVerticalSolidList"/>
    <dgm:cxn modelId="{E9725924-FFD6-44C7-81A8-AD6630B31607}" type="presParOf" srcId="{E57F4183-C867-4A74-81B3-06153C4B1DCD}" destId="{FCBFE9D7-FECC-4DD6-A794-9784ED12AEB7}" srcOrd="3" destOrd="0" presId="urn:microsoft.com/office/officeart/2018/2/layout/IconVerticalSolidList"/>
    <dgm:cxn modelId="{30B51696-9936-440C-A5B2-FA83E46731A0}" type="presParOf" srcId="{E57F4183-C867-4A74-81B3-06153C4B1DCD}" destId="{39B924C5-BFB9-4DBE-88CF-733AD5BE0EC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5966B-0F35-4A2C-8EF6-022FBCF93E93}">
      <dsp:nvSpPr>
        <dsp:cNvPr id="0" name=""/>
        <dsp:cNvSpPr/>
      </dsp:nvSpPr>
      <dsp:spPr>
        <a:xfrm>
          <a:off x="0" y="10352"/>
          <a:ext cx="6269038" cy="90987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EAB26-B153-4067-ABB5-FAA55C6738E6}">
      <dsp:nvSpPr>
        <dsp:cNvPr id="0" name=""/>
        <dsp:cNvSpPr/>
      </dsp:nvSpPr>
      <dsp:spPr>
        <a:xfrm>
          <a:off x="275236" y="215074"/>
          <a:ext cx="500430" cy="50043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89CBB6-150D-4087-B8F0-919741F9AEF9}">
      <dsp:nvSpPr>
        <dsp:cNvPr id="0" name=""/>
        <dsp:cNvSpPr/>
      </dsp:nvSpPr>
      <dsp:spPr>
        <a:xfrm>
          <a:off x="1050903" y="10352"/>
          <a:ext cx="5216078"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844550">
            <a:lnSpc>
              <a:spcPct val="90000"/>
            </a:lnSpc>
            <a:spcBef>
              <a:spcPct val="0"/>
            </a:spcBef>
            <a:spcAft>
              <a:spcPct val="35000"/>
            </a:spcAft>
          </a:pPr>
          <a:r>
            <a:rPr lang="en-GB" sz="1900" kern="1200" dirty="0"/>
            <a:t>2014 : </a:t>
          </a:r>
          <a:r>
            <a:rPr lang="en-GB" sz="1900" kern="1200" dirty="0" smtClean="0"/>
            <a:t>                                          1,283.6 </a:t>
          </a:r>
          <a:r>
            <a:rPr lang="en-GB" sz="1900" kern="1200" dirty="0"/>
            <a:t>billion‬ </a:t>
          </a:r>
          <a:endParaRPr lang="en-US" sz="1900" kern="1200" dirty="0"/>
        </a:p>
      </dsp:txBody>
      <dsp:txXfrm>
        <a:off x="1050903" y="10352"/>
        <a:ext cx="5216078" cy="909873"/>
      </dsp:txXfrm>
    </dsp:sp>
    <dsp:sp modelId="{A8B603E9-6288-484E-94A1-A7FB252246B1}">
      <dsp:nvSpPr>
        <dsp:cNvPr id="0" name=""/>
        <dsp:cNvSpPr/>
      </dsp:nvSpPr>
      <dsp:spPr>
        <a:xfrm>
          <a:off x="0" y="1147694"/>
          <a:ext cx="6269038" cy="90987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8AE24-96EA-48BF-A521-2453BE661FC2}">
      <dsp:nvSpPr>
        <dsp:cNvPr id="0" name=""/>
        <dsp:cNvSpPr/>
      </dsp:nvSpPr>
      <dsp:spPr>
        <a:xfrm>
          <a:off x="275236" y="1352415"/>
          <a:ext cx="500430" cy="5004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936A8-298C-4717-8FC2-8675768164C5}">
      <dsp:nvSpPr>
        <dsp:cNvPr id="0" name=""/>
        <dsp:cNvSpPr/>
      </dsp:nvSpPr>
      <dsp:spPr>
        <a:xfrm>
          <a:off x="1050903" y="1147694"/>
          <a:ext cx="2821067"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844550">
            <a:lnSpc>
              <a:spcPct val="90000"/>
            </a:lnSpc>
            <a:spcBef>
              <a:spcPct val="0"/>
            </a:spcBef>
            <a:spcAft>
              <a:spcPct val="35000"/>
            </a:spcAft>
          </a:pPr>
          <a:r>
            <a:rPr lang="en-GB" sz="1900" kern="1200" dirty="0"/>
            <a:t>2015 </a:t>
          </a:r>
          <a:r>
            <a:rPr lang="en-GB" sz="1900" kern="1200" dirty="0" smtClean="0"/>
            <a:t>: </a:t>
          </a:r>
          <a:endParaRPr lang="en-US" sz="1900" kern="1200" dirty="0"/>
        </a:p>
      </dsp:txBody>
      <dsp:txXfrm>
        <a:off x="1050903" y="1147694"/>
        <a:ext cx="2821067" cy="909873"/>
      </dsp:txXfrm>
    </dsp:sp>
    <dsp:sp modelId="{713147F8-3D41-4B4F-9CC3-38BE9CDAEEDF}">
      <dsp:nvSpPr>
        <dsp:cNvPr id="0" name=""/>
        <dsp:cNvSpPr/>
      </dsp:nvSpPr>
      <dsp:spPr>
        <a:xfrm>
          <a:off x="3871970" y="1147694"/>
          <a:ext cx="2395011"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533400">
            <a:lnSpc>
              <a:spcPct val="90000"/>
            </a:lnSpc>
            <a:spcBef>
              <a:spcPct val="0"/>
            </a:spcBef>
            <a:spcAft>
              <a:spcPct val="35000"/>
            </a:spcAft>
          </a:pPr>
          <a:r>
            <a:rPr lang="en-GB" sz="1200" kern="1200" dirty="0"/>
            <a:t>(763) billion : exports</a:t>
          </a:r>
          <a:endParaRPr lang="en-US" sz="1200" kern="1200" dirty="0"/>
        </a:p>
        <a:p>
          <a:pPr lvl="0" algn="l" defTabSz="533400">
            <a:lnSpc>
              <a:spcPct val="90000"/>
            </a:lnSpc>
            <a:spcBef>
              <a:spcPct val="0"/>
            </a:spcBef>
            <a:spcAft>
              <a:spcPct val="35000"/>
            </a:spcAft>
          </a:pPr>
          <a:r>
            <a:rPr lang="en-GB" sz="1200" kern="1200" dirty="0"/>
            <a:t>(573) billion : Petroleum exports</a:t>
          </a:r>
          <a:endParaRPr lang="en-US" sz="1200" kern="1200" dirty="0"/>
        </a:p>
        <a:p>
          <a:pPr lvl="0" algn="l" defTabSz="533400">
            <a:lnSpc>
              <a:spcPct val="90000"/>
            </a:lnSpc>
            <a:spcBef>
              <a:spcPct val="0"/>
            </a:spcBef>
            <a:spcAft>
              <a:spcPct val="35000"/>
            </a:spcAft>
          </a:pPr>
          <a:r>
            <a:rPr lang="en-GB" sz="1200" kern="1200"/>
            <a:t>(190) billion : Non-oil exports</a:t>
          </a:r>
          <a:endParaRPr lang="en-US" sz="1200" kern="1200"/>
        </a:p>
      </dsp:txBody>
      <dsp:txXfrm>
        <a:off x="3871970" y="1147694"/>
        <a:ext cx="2395011" cy="909873"/>
      </dsp:txXfrm>
    </dsp:sp>
    <dsp:sp modelId="{ACDA412C-DD3A-4870-B3CF-E67A4D743C58}">
      <dsp:nvSpPr>
        <dsp:cNvPr id="0" name=""/>
        <dsp:cNvSpPr/>
      </dsp:nvSpPr>
      <dsp:spPr>
        <a:xfrm>
          <a:off x="0" y="2285036"/>
          <a:ext cx="6269038" cy="90987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ABED93-11EF-482B-8A52-3B1CF7C08F54}">
      <dsp:nvSpPr>
        <dsp:cNvPr id="0" name=""/>
        <dsp:cNvSpPr/>
      </dsp:nvSpPr>
      <dsp:spPr>
        <a:xfrm>
          <a:off x="275236" y="2489757"/>
          <a:ext cx="500430" cy="50043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C9CA0-BC24-4448-8409-A7F2B15FDE0E}">
      <dsp:nvSpPr>
        <dsp:cNvPr id="0" name=""/>
        <dsp:cNvSpPr/>
      </dsp:nvSpPr>
      <dsp:spPr>
        <a:xfrm>
          <a:off x="1050903" y="2285036"/>
          <a:ext cx="2821067"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844550">
            <a:lnSpc>
              <a:spcPct val="90000"/>
            </a:lnSpc>
            <a:spcBef>
              <a:spcPct val="0"/>
            </a:spcBef>
            <a:spcAft>
              <a:spcPct val="35000"/>
            </a:spcAft>
          </a:pPr>
          <a:r>
            <a:rPr lang="en-GB" sz="1900" kern="1200"/>
            <a:t>2016 : </a:t>
          </a:r>
          <a:endParaRPr lang="en-US" sz="1900" kern="1200"/>
        </a:p>
      </dsp:txBody>
      <dsp:txXfrm>
        <a:off x="1050903" y="2285036"/>
        <a:ext cx="2821067" cy="909873"/>
      </dsp:txXfrm>
    </dsp:sp>
    <dsp:sp modelId="{CD918853-D2A8-4C38-B91F-2526038E171D}">
      <dsp:nvSpPr>
        <dsp:cNvPr id="0" name=""/>
        <dsp:cNvSpPr/>
      </dsp:nvSpPr>
      <dsp:spPr>
        <a:xfrm>
          <a:off x="3871970" y="2285036"/>
          <a:ext cx="2395011"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533400">
            <a:lnSpc>
              <a:spcPct val="90000"/>
            </a:lnSpc>
            <a:spcBef>
              <a:spcPct val="0"/>
            </a:spcBef>
            <a:spcAft>
              <a:spcPct val="35000"/>
            </a:spcAft>
          </a:pPr>
          <a:r>
            <a:rPr lang="en-GB" sz="1200" kern="1200" dirty="0"/>
            <a:t>(688.4) billion : exports</a:t>
          </a:r>
          <a:endParaRPr lang="en-US" sz="1200" kern="1200" dirty="0"/>
        </a:p>
        <a:p>
          <a:pPr lvl="0" algn="l" defTabSz="533400">
            <a:lnSpc>
              <a:spcPct val="90000"/>
            </a:lnSpc>
            <a:spcBef>
              <a:spcPct val="0"/>
            </a:spcBef>
            <a:spcAft>
              <a:spcPct val="35000"/>
            </a:spcAft>
          </a:pPr>
          <a:r>
            <a:rPr lang="en-GB" sz="1200" kern="1200" dirty="0"/>
            <a:t>(7,510) </a:t>
          </a:r>
          <a:r>
            <a:rPr lang="en-GB" sz="1200" kern="1200" dirty="0" smtClean="0"/>
            <a:t>billion </a:t>
          </a:r>
          <a:r>
            <a:rPr lang="en-GB" sz="1200" kern="1200" dirty="0"/>
            <a:t>: Petroleum exports</a:t>
          </a:r>
          <a:endParaRPr lang="en-US" sz="1200" kern="1200" dirty="0"/>
        </a:p>
        <a:p>
          <a:pPr lvl="0" algn="l" defTabSz="533400">
            <a:lnSpc>
              <a:spcPct val="90000"/>
            </a:lnSpc>
            <a:spcBef>
              <a:spcPct val="0"/>
            </a:spcBef>
            <a:spcAft>
              <a:spcPct val="35000"/>
            </a:spcAft>
          </a:pPr>
          <a:r>
            <a:rPr lang="en-GB" sz="1200" kern="1200" dirty="0"/>
            <a:t>(7,177) billion : Non-oil exports</a:t>
          </a:r>
          <a:endParaRPr lang="en-US" sz="1200" kern="1200" dirty="0"/>
        </a:p>
      </dsp:txBody>
      <dsp:txXfrm>
        <a:off x="3871970" y="2285036"/>
        <a:ext cx="2395011" cy="909873"/>
      </dsp:txXfrm>
    </dsp:sp>
    <dsp:sp modelId="{3B13CEBE-769B-4BD4-AE50-AA5EB18D16B1}">
      <dsp:nvSpPr>
        <dsp:cNvPr id="0" name=""/>
        <dsp:cNvSpPr/>
      </dsp:nvSpPr>
      <dsp:spPr>
        <a:xfrm>
          <a:off x="0" y="3468467"/>
          <a:ext cx="6269038" cy="90987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992191-C499-46E6-ABAC-D64ECE7C1655}">
      <dsp:nvSpPr>
        <dsp:cNvPr id="0" name=""/>
        <dsp:cNvSpPr/>
      </dsp:nvSpPr>
      <dsp:spPr>
        <a:xfrm>
          <a:off x="275236" y="3673189"/>
          <a:ext cx="500430" cy="50043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B7ABDC-8C03-4539-A747-7E32DAFBFAD2}">
      <dsp:nvSpPr>
        <dsp:cNvPr id="0" name=""/>
        <dsp:cNvSpPr/>
      </dsp:nvSpPr>
      <dsp:spPr>
        <a:xfrm>
          <a:off x="1050903" y="3468467"/>
          <a:ext cx="2821067"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844550">
            <a:lnSpc>
              <a:spcPct val="90000"/>
            </a:lnSpc>
            <a:spcBef>
              <a:spcPct val="0"/>
            </a:spcBef>
            <a:spcAft>
              <a:spcPct val="35000"/>
            </a:spcAft>
          </a:pPr>
          <a:r>
            <a:rPr lang="en-GB" sz="1900" kern="1200"/>
            <a:t>2017 : </a:t>
          </a:r>
          <a:endParaRPr lang="en-US" sz="1900" kern="1200"/>
        </a:p>
      </dsp:txBody>
      <dsp:txXfrm>
        <a:off x="1050903" y="3468467"/>
        <a:ext cx="2821067" cy="909873"/>
      </dsp:txXfrm>
    </dsp:sp>
    <dsp:sp modelId="{9923042C-93B5-4257-B71A-D35FAB6E70E7}">
      <dsp:nvSpPr>
        <dsp:cNvPr id="0" name=""/>
        <dsp:cNvSpPr/>
      </dsp:nvSpPr>
      <dsp:spPr>
        <a:xfrm>
          <a:off x="3870282" y="3422377"/>
          <a:ext cx="2398388" cy="1002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533400">
            <a:lnSpc>
              <a:spcPct val="90000"/>
            </a:lnSpc>
            <a:spcBef>
              <a:spcPct val="0"/>
            </a:spcBef>
            <a:spcAft>
              <a:spcPct val="35000"/>
            </a:spcAft>
          </a:pPr>
          <a:r>
            <a:rPr lang="en-GB" sz="1200" kern="1200" dirty="0"/>
            <a:t>(</a:t>
          </a:r>
          <a:r>
            <a:rPr lang="en-GB" sz="1200" kern="1200" dirty="0" smtClean="0"/>
            <a:t>827.8) billion </a:t>
          </a:r>
          <a:r>
            <a:rPr lang="en-GB" sz="1200" kern="1200" dirty="0"/>
            <a:t>: exports</a:t>
          </a:r>
          <a:endParaRPr lang="en-US" sz="1200" kern="1200" dirty="0"/>
        </a:p>
        <a:p>
          <a:pPr lvl="0" algn="l" defTabSz="533400">
            <a:lnSpc>
              <a:spcPct val="90000"/>
            </a:lnSpc>
            <a:spcBef>
              <a:spcPct val="0"/>
            </a:spcBef>
            <a:spcAft>
              <a:spcPct val="35000"/>
            </a:spcAft>
          </a:pPr>
          <a:r>
            <a:rPr lang="en-GB" sz="1200" kern="1200" dirty="0"/>
            <a:t>(</a:t>
          </a:r>
          <a:r>
            <a:rPr lang="en-GB" sz="1200" kern="1200" dirty="0" smtClean="0"/>
            <a:t>638.4) billion </a:t>
          </a:r>
          <a:r>
            <a:rPr lang="en-GB" sz="1200" kern="1200" dirty="0"/>
            <a:t>: Petroleum exports</a:t>
          </a:r>
          <a:endParaRPr lang="en-US" sz="1200" kern="1200" dirty="0"/>
        </a:p>
        <a:p>
          <a:pPr lvl="0" algn="l" defTabSz="533400">
            <a:lnSpc>
              <a:spcPct val="90000"/>
            </a:lnSpc>
            <a:spcBef>
              <a:spcPct val="0"/>
            </a:spcBef>
            <a:spcAft>
              <a:spcPct val="35000"/>
            </a:spcAft>
          </a:pPr>
          <a:r>
            <a:rPr lang="en-GB" sz="1200" kern="1200" dirty="0"/>
            <a:t>(</a:t>
          </a:r>
          <a:r>
            <a:rPr lang="en-GB" sz="1200" kern="1200" dirty="0" smtClean="0"/>
            <a:t>193.4) billion </a:t>
          </a:r>
          <a:r>
            <a:rPr lang="en-GB" sz="1200" kern="1200" dirty="0"/>
            <a:t>: Non-oil exports</a:t>
          </a:r>
          <a:endParaRPr lang="en-US" sz="1200" kern="1200" dirty="0"/>
        </a:p>
      </dsp:txBody>
      <dsp:txXfrm>
        <a:off x="3870282" y="3422377"/>
        <a:ext cx="2398388" cy="1002052"/>
      </dsp:txXfrm>
    </dsp:sp>
    <dsp:sp modelId="{EE65272E-159D-4DF4-A080-A8BB1A6DE06B}">
      <dsp:nvSpPr>
        <dsp:cNvPr id="0" name=""/>
        <dsp:cNvSpPr/>
      </dsp:nvSpPr>
      <dsp:spPr>
        <a:xfrm>
          <a:off x="0" y="4651899"/>
          <a:ext cx="6269038" cy="90987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0245A-E71E-459E-8226-B9EBA8EEE0D7}">
      <dsp:nvSpPr>
        <dsp:cNvPr id="0" name=""/>
        <dsp:cNvSpPr/>
      </dsp:nvSpPr>
      <dsp:spPr>
        <a:xfrm>
          <a:off x="275236" y="4856620"/>
          <a:ext cx="500430" cy="500430"/>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BFE9D7-FECC-4DD6-A794-9784ED12AEB7}">
      <dsp:nvSpPr>
        <dsp:cNvPr id="0" name=""/>
        <dsp:cNvSpPr/>
      </dsp:nvSpPr>
      <dsp:spPr>
        <a:xfrm>
          <a:off x="1050903" y="4651899"/>
          <a:ext cx="2821067"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844550">
            <a:lnSpc>
              <a:spcPct val="90000"/>
            </a:lnSpc>
            <a:spcBef>
              <a:spcPct val="0"/>
            </a:spcBef>
            <a:spcAft>
              <a:spcPct val="35000"/>
            </a:spcAft>
          </a:pPr>
          <a:r>
            <a:rPr lang="en-GB" sz="1900" kern="1200"/>
            <a:t>2018 :</a:t>
          </a:r>
          <a:endParaRPr lang="en-US" sz="1900" kern="1200"/>
        </a:p>
      </dsp:txBody>
      <dsp:txXfrm>
        <a:off x="1050903" y="4651899"/>
        <a:ext cx="2821067" cy="909873"/>
      </dsp:txXfrm>
    </dsp:sp>
    <dsp:sp modelId="{39B924C5-BFB9-4DBE-88CF-733AD5BE0EC8}">
      <dsp:nvSpPr>
        <dsp:cNvPr id="0" name=""/>
        <dsp:cNvSpPr/>
      </dsp:nvSpPr>
      <dsp:spPr>
        <a:xfrm>
          <a:off x="3871970" y="4651899"/>
          <a:ext cx="2395011" cy="90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95" tIns="96295" rIns="96295" bIns="96295" numCol="1" spcCol="1270" anchor="ctr" anchorCtr="0">
          <a:noAutofit/>
        </a:bodyPr>
        <a:lstStyle/>
        <a:p>
          <a:pPr lvl="0" algn="l" defTabSz="533400">
            <a:lnSpc>
              <a:spcPct val="90000"/>
            </a:lnSpc>
            <a:spcBef>
              <a:spcPct val="0"/>
            </a:spcBef>
            <a:spcAft>
              <a:spcPct val="35000"/>
            </a:spcAft>
          </a:pPr>
          <a:r>
            <a:rPr lang="en-GB" sz="1200" kern="1200" dirty="0"/>
            <a:t>(</a:t>
          </a:r>
          <a:r>
            <a:rPr lang="en-GB" sz="1200" kern="1200" dirty="0" smtClean="0"/>
            <a:t>1,104) billion </a:t>
          </a:r>
          <a:r>
            <a:rPr lang="en-GB" sz="1200" kern="1200" dirty="0"/>
            <a:t>: exports</a:t>
          </a:r>
          <a:endParaRPr lang="en-US" sz="1200" kern="1200" dirty="0"/>
        </a:p>
        <a:p>
          <a:pPr lvl="0" algn="l" defTabSz="533400">
            <a:lnSpc>
              <a:spcPct val="90000"/>
            </a:lnSpc>
            <a:spcBef>
              <a:spcPct val="0"/>
            </a:spcBef>
            <a:spcAft>
              <a:spcPct val="35000"/>
            </a:spcAft>
          </a:pPr>
          <a:r>
            <a:rPr lang="en-GB" sz="1200" kern="1200" dirty="0"/>
            <a:t>(</a:t>
          </a:r>
          <a:r>
            <a:rPr lang="en-GB" sz="1200" kern="1200" dirty="0" smtClean="0"/>
            <a:t>868.4) billion </a:t>
          </a:r>
          <a:r>
            <a:rPr lang="en-GB" sz="1200" kern="1200" dirty="0"/>
            <a:t>: Petroleum exports</a:t>
          </a:r>
          <a:endParaRPr lang="en-US" sz="1200" kern="1200" dirty="0"/>
        </a:p>
        <a:p>
          <a:pPr lvl="0" algn="l" defTabSz="533400">
            <a:lnSpc>
              <a:spcPct val="90000"/>
            </a:lnSpc>
            <a:spcBef>
              <a:spcPct val="0"/>
            </a:spcBef>
            <a:spcAft>
              <a:spcPct val="35000"/>
            </a:spcAft>
          </a:pPr>
          <a:r>
            <a:rPr lang="en-GB" sz="1200" kern="1200" dirty="0"/>
            <a:t>(</a:t>
          </a:r>
          <a:r>
            <a:rPr lang="en-GB" sz="1200" kern="1200" dirty="0" smtClean="0"/>
            <a:t>235.4) billion </a:t>
          </a:r>
          <a:r>
            <a:rPr lang="en-GB" sz="1200" kern="1200" dirty="0"/>
            <a:t>: Non-oil exports</a:t>
          </a:r>
          <a:endParaRPr lang="en-US" sz="1200" kern="1200" dirty="0"/>
        </a:p>
      </dsp:txBody>
      <dsp:txXfrm>
        <a:off x="3871970" y="4651899"/>
        <a:ext cx="2395011" cy="9098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4FAED-61FC-4DCA-AC51-745B1BF4B631}" type="datetimeFigureOut">
              <a:rPr lang="en-GB" smtClean="0"/>
              <a:t>19/04/2020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00C81-2977-48AE-95CB-443BDD59E3F4}" type="slidenum">
              <a:rPr lang="en-GB" smtClean="0"/>
              <a:t>‹#›</a:t>
            </a:fld>
            <a:endParaRPr lang="en-GB"/>
          </a:p>
        </p:txBody>
      </p:sp>
    </p:spTree>
    <p:extLst>
      <p:ext uri="{BB962C8B-B14F-4D97-AF65-F5344CB8AC3E}">
        <p14:creationId xmlns:p14="http://schemas.microsoft.com/office/powerpoint/2010/main" val="385084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00C81-2977-48AE-95CB-443BDD59E3F4}" type="slidenum">
              <a:rPr lang="en-GB" smtClean="0"/>
              <a:t>1</a:t>
            </a:fld>
            <a:endParaRPr lang="en-GB"/>
          </a:p>
        </p:txBody>
      </p:sp>
    </p:spTree>
    <p:extLst>
      <p:ext uri="{BB962C8B-B14F-4D97-AF65-F5344CB8AC3E}">
        <p14:creationId xmlns:p14="http://schemas.microsoft.com/office/powerpoint/2010/main" val="56815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00C81-2977-48AE-95CB-443BDD59E3F4}" type="slidenum">
              <a:rPr lang="en-GB" smtClean="0"/>
              <a:t>4</a:t>
            </a:fld>
            <a:endParaRPr lang="en-GB"/>
          </a:p>
        </p:txBody>
      </p:sp>
    </p:spTree>
    <p:extLst>
      <p:ext uri="{BB962C8B-B14F-4D97-AF65-F5344CB8AC3E}">
        <p14:creationId xmlns:p14="http://schemas.microsoft.com/office/powerpoint/2010/main" val="76579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The value of the Kingdom's merchandise exports during the year 2015 amounted to (99,7) billion, compared to (176,9) billion in 2014. With a decrease of (77,2) billion (43,6%) which is showing significantly changed And the value of Chania is taking number 1 and the lead of the most value in the world</a:t>
            </a:r>
            <a:endParaRPr lang="en-GB" sz="1200" dirty="0" smtClean="0">
              <a:latin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10"/>
          </p:nvPr>
        </p:nvSpPr>
        <p:spPr/>
        <p:txBody>
          <a:bodyPr/>
          <a:lstStyle/>
          <a:p>
            <a:fld id="{C7300C81-2977-48AE-95CB-443BDD59E3F4}" type="slidenum">
              <a:rPr lang="en-GB" smtClean="0"/>
              <a:t>5</a:t>
            </a:fld>
            <a:endParaRPr lang="en-GB"/>
          </a:p>
        </p:txBody>
      </p:sp>
    </p:spTree>
    <p:extLst>
      <p:ext uri="{BB962C8B-B14F-4D97-AF65-F5344CB8AC3E}">
        <p14:creationId xmlns:p14="http://schemas.microsoft.com/office/powerpoint/2010/main" val="869798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panose="02020603050405020304" pitchFamily="18" charset="0"/>
                <a:cs typeface="Times New Roman" panose="02020603050405020304" pitchFamily="18" charset="0"/>
              </a:rPr>
              <a:t>The value of the Kingdom's merchandise exports during the year 2016 reached (94,9) </a:t>
            </a:r>
            <a:r>
              <a:rPr lang="en-US" sz="1200" dirty="0" smtClean="0">
                <a:latin typeface="Times New Roman" panose="02020603050405020304" pitchFamily="18" charset="0"/>
                <a:cs typeface="Times New Roman" panose="02020603050405020304" pitchFamily="18" charset="0"/>
              </a:rPr>
              <a:t>billion SAR, </a:t>
            </a:r>
            <a:r>
              <a:rPr lang="en-US" sz="1200" dirty="0" smtClean="0">
                <a:latin typeface="Times New Roman" panose="02020603050405020304" pitchFamily="18" charset="0"/>
                <a:cs typeface="Times New Roman" panose="02020603050405020304" pitchFamily="18" charset="0"/>
              </a:rPr>
              <a:t>compared to (99,7) billion </a:t>
            </a:r>
            <a:r>
              <a:rPr lang="en-US" sz="1200" dirty="0" smtClean="0">
                <a:latin typeface="Times New Roman" panose="02020603050405020304" pitchFamily="18" charset="0"/>
                <a:cs typeface="Times New Roman" panose="02020603050405020304" pitchFamily="18" charset="0"/>
              </a:rPr>
              <a:t>SAR in </a:t>
            </a:r>
            <a:r>
              <a:rPr lang="en-US" sz="1200" dirty="0" smtClean="0">
                <a:latin typeface="Times New Roman" panose="02020603050405020304" pitchFamily="18" charset="0"/>
                <a:cs typeface="Times New Roman" panose="02020603050405020304" pitchFamily="18" charset="0"/>
              </a:rPr>
              <a:t>2015,</a:t>
            </a:r>
          </a:p>
          <a:p>
            <a:r>
              <a:rPr lang="en-US" sz="1200" dirty="0" smtClean="0">
                <a:latin typeface="Times New Roman" panose="02020603050405020304" pitchFamily="18" charset="0"/>
                <a:cs typeface="Times New Roman" panose="02020603050405020304" pitchFamily="18" charset="0"/>
              </a:rPr>
              <a:t>With a decrease of (4.8) </a:t>
            </a:r>
            <a:r>
              <a:rPr lang="en-US" sz="1200" dirty="0" smtClean="0">
                <a:latin typeface="Times New Roman" panose="02020603050405020304" pitchFamily="18" charset="0"/>
                <a:cs typeface="Times New Roman" panose="02020603050405020304" pitchFamily="18" charset="0"/>
              </a:rPr>
              <a:t>billion SAR, </a:t>
            </a:r>
            <a:r>
              <a:rPr lang="en-US" sz="1200" dirty="0" smtClean="0">
                <a:latin typeface="Times New Roman" panose="02020603050405020304" pitchFamily="18" charset="0"/>
                <a:cs typeface="Times New Roman" panose="02020603050405020304" pitchFamily="18" charset="0"/>
              </a:rPr>
              <a:t>(4.81%) . The value of oil exports reached  the lowest value in 2016</a:t>
            </a:r>
            <a:endParaRPr lang="en-GB"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7300C81-2977-48AE-95CB-443BDD59E3F4}" type="slidenum">
              <a:rPr lang="en-GB" smtClean="0"/>
              <a:t>6</a:t>
            </a:fld>
            <a:endParaRPr lang="en-GB"/>
          </a:p>
        </p:txBody>
      </p:sp>
    </p:spTree>
    <p:extLst>
      <p:ext uri="{BB962C8B-B14F-4D97-AF65-F5344CB8AC3E}">
        <p14:creationId xmlns:p14="http://schemas.microsoft.com/office/powerpoint/2010/main" val="247118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200" dirty="0" smtClean="0"/>
              <a:t>The value of the Kingdom's merchandise exports during the year </a:t>
            </a:r>
            <a:r>
              <a:rPr lang="en-GB" sz="1200" dirty="0" smtClean="0"/>
              <a:t>2017 </a:t>
            </a:r>
            <a:r>
              <a:rPr lang="en-GB" sz="1200" dirty="0" smtClean="0"/>
              <a:t>reached </a:t>
            </a:r>
            <a:r>
              <a:rPr lang="en-GB" sz="1200" dirty="0" smtClean="0"/>
              <a:t>(111.5) billion SAR </a:t>
            </a:r>
            <a:r>
              <a:rPr lang="en-GB" sz="1200" dirty="0" smtClean="0"/>
              <a:t>. The most important countries to which the Kingdom was exported this year was China , which </a:t>
            </a:r>
          </a:p>
          <a:p>
            <a:pPr algn="just"/>
            <a:r>
              <a:rPr lang="en-GB" sz="1200" dirty="0" smtClean="0"/>
              <a:t>was taking the first position with a value of </a:t>
            </a:r>
            <a:r>
              <a:rPr lang="en-GB" sz="1200" dirty="0" smtClean="0"/>
              <a:t>(28.1) </a:t>
            </a:r>
            <a:r>
              <a:rPr lang="en-GB" sz="1200" dirty="0" smtClean="0"/>
              <a:t>billon </a:t>
            </a:r>
            <a:r>
              <a:rPr lang="en-GB" sz="1200" dirty="0" smtClean="0"/>
              <a:t>SAR </a:t>
            </a:r>
            <a:r>
              <a:rPr lang="en-GB" sz="1200" dirty="0" smtClean="0"/>
              <a:t>at a rate of </a:t>
            </a:r>
            <a:r>
              <a:rPr lang="en-GB" sz="1200" dirty="0" smtClean="0"/>
              <a:t>(25%) </a:t>
            </a:r>
            <a:r>
              <a:rPr lang="en-GB" sz="1200" dirty="0" smtClean="0"/>
              <a:t>of the total export value with an increase of than the previous year. In the second position </a:t>
            </a:r>
            <a:r>
              <a:rPr lang="en-GB" sz="1200" smtClean="0"/>
              <a:t>was </a:t>
            </a:r>
            <a:r>
              <a:rPr lang="en-GB" sz="1200" smtClean="0"/>
              <a:t>Japan </a:t>
            </a:r>
            <a:r>
              <a:rPr lang="en-GB" sz="1200" smtClean="0"/>
              <a:t>by </a:t>
            </a:r>
            <a:r>
              <a:rPr lang="en-GB" sz="1200" smtClean="0"/>
              <a:t>(24.88) </a:t>
            </a:r>
            <a:r>
              <a:rPr lang="en-GB" sz="1200" dirty="0" smtClean="0"/>
              <a:t>billion </a:t>
            </a:r>
            <a:r>
              <a:rPr lang="en-GB" sz="1200" dirty="0" smtClean="0"/>
              <a:t>SAR </a:t>
            </a:r>
            <a:r>
              <a:rPr lang="en-GB" sz="1200" dirty="0" smtClean="0"/>
              <a:t>at a rate </a:t>
            </a:r>
            <a:r>
              <a:rPr lang="en-GB" sz="1200" smtClean="0"/>
              <a:t>of </a:t>
            </a:r>
            <a:r>
              <a:rPr lang="en-GB" sz="1200" smtClean="0"/>
              <a:t>(14.8%) </a:t>
            </a:r>
            <a:r>
              <a:rPr lang="en-GB" sz="1200" dirty="0" smtClean="0"/>
              <a:t>of the total exports. Chart1.</a:t>
            </a:r>
          </a:p>
          <a:p>
            <a:pPr algn="just"/>
            <a:endParaRPr lang="en-GB" sz="1200" dirty="0" smtClean="0"/>
          </a:p>
          <a:p>
            <a:pPr algn="just"/>
            <a:endParaRPr lang="en-GB" sz="1200" dirty="0"/>
          </a:p>
        </p:txBody>
      </p:sp>
      <p:sp>
        <p:nvSpPr>
          <p:cNvPr id="4" name="Slide Number Placeholder 3"/>
          <p:cNvSpPr>
            <a:spLocks noGrp="1"/>
          </p:cNvSpPr>
          <p:nvPr>
            <p:ph type="sldNum" sz="quarter" idx="10"/>
          </p:nvPr>
        </p:nvSpPr>
        <p:spPr/>
        <p:txBody>
          <a:bodyPr/>
          <a:lstStyle/>
          <a:p>
            <a:fld id="{C7300C81-2977-48AE-95CB-443BDD59E3F4}" type="slidenum">
              <a:rPr lang="en-GB" smtClean="0"/>
              <a:t>7</a:t>
            </a:fld>
            <a:endParaRPr lang="en-GB"/>
          </a:p>
        </p:txBody>
      </p:sp>
    </p:spTree>
    <p:extLst>
      <p:ext uri="{BB962C8B-B14F-4D97-AF65-F5344CB8AC3E}">
        <p14:creationId xmlns:p14="http://schemas.microsoft.com/office/powerpoint/2010/main" val="119616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panose="02020603050405020304" pitchFamily="18" charset="0"/>
                <a:cs typeface="Times New Roman" panose="02020603050405020304" pitchFamily="18" charset="0"/>
              </a:rPr>
              <a:t>The value of merchandise exports amounted to (142,5) </a:t>
            </a:r>
            <a:r>
              <a:rPr lang="en-US" sz="1200" dirty="0" smtClean="0">
                <a:latin typeface="Times New Roman" panose="02020603050405020304" pitchFamily="18" charset="0"/>
                <a:cs typeface="Times New Roman" panose="02020603050405020304" pitchFamily="18" charset="0"/>
              </a:rPr>
              <a:t>billion SAR </a:t>
            </a:r>
            <a:r>
              <a:rPr lang="en-US" sz="1200" dirty="0" smtClean="0">
                <a:latin typeface="Times New Roman" panose="02020603050405020304" pitchFamily="18" charset="0"/>
                <a:cs typeface="Times New Roman" panose="02020603050405020304" pitchFamily="18" charset="0"/>
              </a:rPr>
              <a:t>In 2018, compared to (111,5) </a:t>
            </a:r>
            <a:r>
              <a:rPr lang="en-US" sz="1200" dirty="0" smtClean="0">
                <a:latin typeface="Times New Roman" panose="02020603050405020304" pitchFamily="18" charset="0"/>
                <a:cs typeface="Times New Roman" panose="02020603050405020304" pitchFamily="18" charset="0"/>
              </a:rPr>
              <a:t>billion SAR, </a:t>
            </a:r>
            <a:r>
              <a:rPr lang="en-US" sz="1200" dirty="0" smtClean="0">
                <a:latin typeface="Times New Roman" panose="02020603050405020304" pitchFamily="18" charset="0"/>
                <a:cs typeface="Times New Roman" panose="02020603050405020304" pitchFamily="18" charset="0"/>
              </a:rPr>
              <a:t>in 2017 with an increase of (31) </a:t>
            </a:r>
            <a:r>
              <a:rPr lang="en-US" sz="1200" dirty="0" smtClean="0">
                <a:latin typeface="Times New Roman" panose="02020603050405020304" pitchFamily="18" charset="0"/>
                <a:cs typeface="Times New Roman" panose="02020603050405020304" pitchFamily="18" charset="0"/>
              </a:rPr>
              <a:t>billion SAR </a:t>
            </a:r>
            <a:r>
              <a:rPr lang="en-US" sz="1200" dirty="0" smtClean="0">
                <a:latin typeface="Times New Roman" panose="02020603050405020304" pitchFamily="18" charset="0"/>
                <a:cs typeface="Times New Roman" panose="02020603050405020304" pitchFamily="18" charset="0"/>
              </a:rPr>
              <a:t>, rate (27.8%) over the previous year. Non-oil exports in 2018 reached their highest levels , The highest value was plastics and rubber and articles thereof .</a:t>
            </a:r>
            <a:endParaRPr lang="en-GB"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7300C81-2977-48AE-95CB-443BDD59E3F4}" type="slidenum">
              <a:rPr lang="en-GB" smtClean="0"/>
              <a:t>8</a:t>
            </a:fld>
            <a:endParaRPr lang="en-GB"/>
          </a:p>
        </p:txBody>
      </p:sp>
    </p:spTree>
    <p:extLst>
      <p:ext uri="{BB962C8B-B14F-4D97-AF65-F5344CB8AC3E}">
        <p14:creationId xmlns:p14="http://schemas.microsoft.com/office/powerpoint/2010/main" val="174975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7300C81-2977-48AE-95CB-443BDD59E3F4}" type="slidenum">
              <a:rPr lang="en-GB" smtClean="0"/>
              <a:t>9</a:t>
            </a:fld>
            <a:endParaRPr lang="en-GB"/>
          </a:p>
        </p:txBody>
      </p:sp>
    </p:spTree>
    <p:extLst>
      <p:ext uri="{BB962C8B-B14F-4D97-AF65-F5344CB8AC3E}">
        <p14:creationId xmlns:p14="http://schemas.microsoft.com/office/powerpoint/2010/main" val="1134977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00C81-2977-48AE-95CB-443BDD59E3F4}" type="slidenum">
              <a:rPr lang="en-GB" smtClean="0"/>
              <a:t>10</a:t>
            </a:fld>
            <a:endParaRPr lang="en-GB"/>
          </a:p>
        </p:txBody>
      </p:sp>
    </p:spTree>
    <p:extLst>
      <p:ext uri="{BB962C8B-B14F-4D97-AF65-F5344CB8AC3E}">
        <p14:creationId xmlns:p14="http://schemas.microsoft.com/office/powerpoint/2010/main" val="111114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00C81-2977-48AE-95CB-443BDD59E3F4}" type="slidenum">
              <a:rPr lang="en-GB" smtClean="0"/>
              <a:t>11</a:t>
            </a:fld>
            <a:endParaRPr lang="en-GB"/>
          </a:p>
        </p:txBody>
      </p:sp>
    </p:spTree>
    <p:extLst>
      <p:ext uri="{BB962C8B-B14F-4D97-AF65-F5344CB8AC3E}">
        <p14:creationId xmlns:p14="http://schemas.microsoft.com/office/powerpoint/2010/main" val="293134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5A6E-13A8-4D98-9ACF-00DB115AA5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7A90424-EA74-4716-81D0-422799BDFA2A}"/>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8B8ED-B462-43BC-B468-49093F7CABF0}"/>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D3E87EEE-6888-4C6C-B704-DB8814EAE6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F475D7-E638-4AE4-B510-7F2FD196996B}"/>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70015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C72B-C949-4F41-82A7-4C7B73F28A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B16846E-D166-413C-AFED-B7DE683D1F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D7F180-E8A6-4164-A15A-301234D9E6A3}"/>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3D60B445-0250-4755-9A62-855039D088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FE04DE-2289-485E-B513-14366DADDE20}"/>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73459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735B84-513D-459F-A5AE-771785EBEDF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63EF2A-0E45-4E11-BCE8-73A04BEA8145}"/>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32A7D9-E13C-4DEA-BF0C-2BDEE80479CA}"/>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C741E444-69F7-40AB-8F61-5CAF31509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D31CAB-64BE-4C8C-A3D3-FC08F1EBF25D}"/>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50106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A508-0FB2-4FE2-B20B-845EBF68A6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EF9C1C-7571-42EF-92F5-99E1F64C4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5C54F8-4734-4CDF-A02C-733FEC75FDB6}"/>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0AF48623-894B-4474-A266-424A1A3A13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6ACBF0-CDA5-45E9-B95B-B7D8E8C0424A}"/>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433508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F767-1D7C-4F46-A54D-2E90139F0BEE}"/>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81B481-0F8B-4807-9CE3-45C54C43CA31}"/>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F9C0DB-D386-4FF7-A625-5FBE3032D0C5}"/>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3905B756-1355-4299-83BC-3933A62C31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2519E5-EA41-4DD8-8F31-BBFD146E9148}"/>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444521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2603-6951-4725-98DE-FAC03A338A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77F4BC-B8F0-4740-AB59-04E941F9C47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C42238-816B-42F2-818C-94198D2065C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D6A3575-8050-4870-BDF2-11751E9D5273}"/>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6" name="Footer Placeholder 5">
            <a:extLst>
              <a:ext uri="{FF2B5EF4-FFF2-40B4-BE49-F238E27FC236}">
                <a16:creationId xmlns:a16="http://schemas.microsoft.com/office/drawing/2014/main" id="{BF5C42F3-7FDD-4ACC-8249-83FF6C3A5A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AE27FE-3E5D-45E4-BC09-954D97D2E222}"/>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204492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7A6A-1AF5-4D89-A852-C55EE360C233}"/>
              </a:ext>
            </a:extLst>
          </p:cNvPr>
          <p:cNvSpPr>
            <a:spLocks noGrp="1"/>
          </p:cNvSpPr>
          <p:nvPr>
            <p:ph type="title"/>
          </p:nvPr>
        </p:nvSpPr>
        <p:spPr>
          <a:xfrm>
            <a:off x="839789"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F56B6D0-470A-4CEE-AEEC-E33FAF691FF2}"/>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2BD737-A300-416D-B782-EF6CFD2996AB}"/>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1E8E2-3F4E-4A1F-ADCF-ACCAB138C86D}"/>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A43E26-796A-4470-9C0F-93F73A5980D5}"/>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BEA2D0B-5496-48FA-A446-DF6A959317A0}"/>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8" name="Footer Placeholder 7">
            <a:extLst>
              <a:ext uri="{FF2B5EF4-FFF2-40B4-BE49-F238E27FC236}">
                <a16:creationId xmlns:a16="http://schemas.microsoft.com/office/drawing/2014/main" id="{F52D28DB-D79F-4939-BBE3-EE19F58CE4E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2ACB7A8-F2B3-4DAA-96DF-E9E503C9EB7E}"/>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81681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A917-6AF9-4792-86C0-C35EF67FE7B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F68B4FA-703A-4D2E-AA51-6DAA9CB507C3}"/>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4" name="Footer Placeholder 3">
            <a:extLst>
              <a:ext uri="{FF2B5EF4-FFF2-40B4-BE49-F238E27FC236}">
                <a16:creationId xmlns:a16="http://schemas.microsoft.com/office/drawing/2014/main" id="{E3C8AF6B-717E-484C-8182-7676350536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E2E17E9-0254-4005-9D92-362B3BB91CFB}"/>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76176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7AEDF8-BC52-4BC5-ABE9-329F57CC1948}"/>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3" name="Footer Placeholder 2">
            <a:extLst>
              <a:ext uri="{FF2B5EF4-FFF2-40B4-BE49-F238E27FC236}">
                <a16:creationId xmlns:a16="http://schemas.microsoft.com/office/drawing/2014/main" id="{B7DDBEC8-C4A2-492D-874C-4D7ACB9C7A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200C87-A404-484C-A2F2-CFD329B33D35}"/>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2497619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5530-EF11-4C04-AFD6-5B11873BBE31}"/>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CD9E6E-20E2-4F08-9793-5B1AD3CCB65D}"/>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27CE00-DFE4-4074-8EB1-73F2AB03D892}"/>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99033-F661-4982-B77D-CD7C516356A1}"/>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6" name="Footer Placeholder 5">
            <a:extLst>
              <a:ext uri="{FF2B5EF4-FFF2-40B4-BE49-F238E27FC236}">
                <a16:creationId xmlns:a16="http://schemas.microsoft.com/office/drawing/2014/main" id="{FB17D218-FE50-4428-B512-9678FB057B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E6680F-B527-4C5C-AC8D-07D94D2D7643}"/>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366082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F33D-9956-4BAF-A90D-D0F298E87055}"/>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3487F8-80A9-4BD5-8FB4-23ABE46E5F49}"/>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GB"/>
          </a:p>
        </p:txBody>
      </p:sp>
      <p:sp>
        <p:nvSpPr>
          <p:cNvPr id="4" name="Text Placeholder 3">
            <a:extLst>
              <a:ext uri="{FF2B5EF4-FFF2-40B4-BE49-F238E27FC236}">
                <a16:creationId xmlns:a16="http://schemas.microsoft.com/office/drawing/2014/main" id="{2B925953-3ECA-4DA5-887D-685AE88FF4FD}"/>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9DFC3E-89B8-476E-8AB6-127ABE67CEC4}"/>
              </a:ext>
            </a:extLst>
          </p:cNvPr>
          <p:cNvSpPr>
            <a:spLocks noGrp="1"/>
          </p:cNvSpPr>
          <p:nvPr>
            <p:ph type="dt" sz="half" idx="10"/>
          </p:nvPr>
        </p:nvSpPr>
        <p:spPr/>
        <p:txBody>
          <a:bodyPr/>
          <a:lstStyle/>
          <a:p>
            <a:fld id="{CD66EFB2-F805-4A04-A9DB-51718AB2B532}" type="datetimeFigureOut">
              <a:rPr lang="en-GB" smtClean="0"/>
              <a:t>19/04/2020</a:t>
            </a:fld>
            <a:endParaRPr lang="en-GB"/>
          </a:p>
        </p:txBody>
      </p:sp>
      <p:sp>
        <p:nvSpPr>
          <p:cNvPr id="6" name="Footer Placeholder 5">
            <a:extLst>
              <a:ext uri="{FF2B5EF4-FFF2-40B4-BE49-F238E27FC236}">
                <a16:creationId xmlns:a16="http://schemas.microsoft.com/office/drawing/2014/main" id="{660E86C1-C990-49AC-A905-B537AAB32A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714DF5-B293-45DB-B95C-3F62F4350378}"/>
              </a:ext>
            </a:extLst>
          </p:cNvPr>
          <p:cNvSpPr>
            <a:spLocks noGrp="1"/>
          </p:cNvSpPr>
          <p:nvPr>
            <p:ph type="sldNum" sz="quarter" idx="12"/>
          </p:nvPr>
        </p:nvSpPr>
        <p:spPr/>
        <p:txBody>
          <a:bodyPr/>
          <a:lstStyle/>
          <a:p>
            <a:fld id="{D9D96812-C44C-48AB-B7A7-BE18744D0557}" type="slidenum">
              <a:rPr lang="en-GB" smtClean="0"/>
              <a:t>‹#›</a:t>
            </a:fld>
            <a:endParaRPr lang="en-GB"/>
          </a:p>
        </p:txBody>
      </p:sp>
    </p:spTree>
    <p:extLst>
      <p:ext uri="{BB962C8B-B14F-4D97-AF65-F5344CB8AC3E}">
        <p14:creationId xmlns:p14="http://schemas.microsoft.com/office/powerpoint/2010/main" val="155306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412F87-6303-47DA-AA1F-89C3B05EAFF8}"/>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7483D8-9635-491E-A96A-60DE6B6F0F7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C8B3F1-7D1F-494E-97B9-7A9389F762F9}"/>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6EFB2-F805-4A04-A9DB-51718AB2B532}" type="datetimeFigureOut">
              <a:rPr lang="en-GB" smtClean="0"/>
              <a:t>19/04/2020</a:t>
            </a:fld>
            <a:endParaRPr lang="en-GB"/>
          </a:p>
        </p:txBody>
      </p:sp>
      <p:sp>
        <p:nvSpPr>
          <p:cNvPr id="5" name="Footer Placeholder 4">
            <a:extLst>
              <a:ext uri="{FF2B5EF4-FFF2-40B4-BE49-F238E27FC236}">
                <a16:creationId xmlns:a16="http://schemas.microsoft.com/office/drawing/2014/main" id="{83D2FABA-CD53-4D88-88BB-581E94014659}"/>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8E8A277-E008-4766-96BF-91381DF79C9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96812-C44C-48AB-B7A7-BE18744D0557}" type="slidenum">
              <a:rPr lang="en-GB" smtClean="0"/>
              <a:t>‹#›</a:t>
            </a:fld>
            <a:endParaRPr lang="en-GB"/>
          </a:p>
        </p:txBody>
      </p:sp>
    </p:spTree>
    <p:extLst>
      <p:ext uri="{BB962C8B-B14F-4D97-AF65-F5344CB8AC3E}">
        <p14:creationId xmlns:p14="http://schemas.microsoft.com/office/powerpoint/2010/main" val="4163400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737" y="6521043"/>
            <a:ext cx="8356158" cy="307777"/>
          </a:xfrm>
          <a:prstGeom prst="rect">
            <a:avLst/>
          </a:prstGeom>
        </p:spPr>
        <p:txBody>
          <a:bodyPr wrap="square">
            <a:spAutoFit/>
          </a:bodyPr>
          <a:lstStyle/>
          <a:p>
            <a:r>
              <a:rPr lang="en-GB" sz="1400" b="1" dirty="0">
                <a:solidFill>
                  <a:srgbClr val="C00000"/>
                </a:solidFill>
              </a:rPr>
              <a:t>Note: Some differences in totals or percentages might be found due to rounding numbers. </a:t>
            </a:r>
          </a:p>
        </p:txBody>
      </p:sp>
      <p:pic>
        <p:nvPicPr>
          <p:cNvPr id="2054" name="Picture 6" descr="جامعة الملك سعود on Twitter: &quot;عمادة الموارد البشرية تدعو الموظفين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7" y="0"/>
            <a:ext cx="12225737" cy="475511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Rounded Corners 8"/>
          <p:cNvSpPr/>
          <p:nvPr/>
        </p:nvSpPr>
        <p:spPr>
          <a:xfrm>
            <a:off x="4761571" y="1"/>
            <a:ext cx="7430429" cy="4755118"/>
          </a:xfrm>
          <a:prstGeom prst="roundRect">
            <a:avLst>
              <a:gd name="adj" fmla="val 509"/>
            </a:avLst>
          </a:prstGeom>
          <a:solidFill>
            <a:srgbClr val="00584D">
              <a:alpha val="34000"/>
            </a:srgbClr>
          </a:solidFill>
          <a:ln>
            <a:solidFill>
              <a:srgbClr val="076125">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2800" b="1" dirty="0">
              <a:solidFill>
                <a:schemeClr val="bg1">
                  <a:lumMod val="9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a:p>
            <a:r>
              <a:rPr lang="en-GB" sz="3000" b="1"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Saud</a:t>
            </a:r>
            <a:r>
              <a:rPr lang="ar-SA" sz="3000" b="1"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 </a:t>
            </a:r>
            <a:r>
              <a:rPr lang="en-GB" sz="3000" b="1"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Exports Performance Report </a:t>
            </a:r>
          </a:p>
        </p:txBody>
      </p:sp>
      <p:sp>
        <p:nvSpPr>
          <p:cNvPr id="8" name="TextBox 7">
            <a:extLst>
              <a:ext uri="{FF2B5EF4-FFF2-40B4-BE49-F238E27FC236}">
                <a16:creationId xmlns:a16="http://schemas.microsoft.com/office/drawing/2014/main" id="{41FE70DB-9245-40D1-A92D-73BF3CC05FBE}"/>
              </a:ext>
            </a:extLst>
          </p:cNvPr>
          <p:cNvSpPr txBox="1"/>
          <p:nvPr/>
        </p:nvSpPr>
        <p:spPr>
          <a:xfrm>
            <a:off x="6694850" y="999618"/>
            <a:ext cx="1965992" cy="52322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GB" sz="2800" b="1" dirty="0">
                <a:solidFill>
                  <a:srgbClr val="07612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2014 -2018</a:t>
            </a:r>
          </a:p>
        </p:txBody>
      </p:sp>
      <p:sp>
        <p:nvSpPr>
          <p:cNvPr id="34" name="Rectangle: Rounded Corners 8"/>
          <p:cNvSpPr/>
          <p:nvPr/>
        </p:nvSpPr>
        <p:spPr>
          <a:xfrm>
            <a:off x="-33736" y="-1"/>
            <a:ext cx="4795308" cy="4755118"/>
          </a:xfrm>
          <a:prstGeom prst="roundRect">
            <a:avLst>
              <a:gd name="adj" fmla="val 40"/>
            </a:avLst>
          </a:prstGeom>
          <a:solidFill>
            <a:srgbClr val="00584D">
              <a:alpha val="40000"/>
            </a:srgbClr>
          </a:solidFill>
          <a:ln>
            <a:solidFill>
              <a:srgbClr val="076125">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2800" b="1" dirty="0">
              <a:solidFill>
                <a:schemeClr val="bg1">
                  <a:lumMod val="9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35" name="Rectangle: Rounded Corners 8"/>
          <p:cNvSpPr/>
          <p:nvPr/>
        </p:nvSpPr>
        <p:spPr>
          <a:xfrm>
            <a:off x="-33738" y="-16726"/>
            <a:ext cx="4795308" cy="4755118"/>
          </a:xfrm>
          <a:prstGeom prst="roundRect">
            <a:avLst>
              <a:gd name="adj" fmla="val 40"/>
            </a:avLst>
          </a:prstGeom>
          <a:solidFill>
            <a:srgbClr val="00584D">
              <a:alpha val="40000"/>
            </a:srgbClr>
          </a:solidFill>
          <a:ln>
            <a:solidFill>
              <a:srgbClr val="076125">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2800" b="1" dirty="0">
              <a:solidFill>
                <a:schemeClr val="bg1">
                  <a:lumMod val="9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7" name="Rectangle 6"/>
          <p:cNvSpPr/>
          <p:nvPr/>
        </p:nvSpPr>
        <p:spPr>
          <a:xfrm>
            <a:off x="9310714" y="4972770"/>
            <a:ext cx="2789413" cy="523220"/>
          </a:xfrm>
          <a:prstGeom prst="rect">
            <a:avLst/>
          </a:prstGeom>
        </p:spPr>
        <p:txBody>
          <a:bodyPr wrap="square">
            <a:spAutoFit/>
          </a:bodyPr>
          <a:lstStyle/>
          <a:p>
            <a:r>
              <a:rPr lang="ar-SA" sz="2800" b="1" dirty="0" smtClean="0">
                <a:solidFill>
                  <a:schemeClr val="bg1">
                    <a:lumMod val="65000"/>
                  </a:schemeClr>
                </a:solidFill>
                <a:latin typeface="STKaiti" panose="02010600040101010101" pitchFamily="2" charset="-122"/>
                <a:ea typeface="STKaiti" panose="02010600040101010101" pitchFamily="2" charset="-122"/>
                <a:cs typeface="Sultan  koufi" pitchFamily="2" charset="-78"/>
              </a:rPr>
              <a:t>27 شعبان 1441هـ</a:t>
            </a:r>
            <a:endParaRPr lang="en-GB" sz="2800" b="1" dirty="0">
              <a:solidFill>
                <a:schemeClr val="bg1">
                  <a:lumMod val="65000"/>
                </a:schemeClr>
              </a:solidFill>
              <a:latin typeface="STKaiti" panose="02010600040101010101" pitchFamily="2" charset="-122"/>
              <a:ea typeface="STKaiti" panose="02010600040101010101" pitchFamily="2" charset="-122"/>
              <a:cs typeface="Sultan  koufi" pitchFamily="2" charset="-78"/>
            </a:endParaRPr>
          </a:p>
        </p:txBody>
      </p:sp>
      <p:sp>
        <p:nvSpPr>
          <p:cNvPr id="36" name="Rectangle 35"/>
          <p:cNvSpPr/>
          <p:nvPr/>
        </p:nvSpPr>
        <p:spPr>
          <a:xfrm>
            <a:off x="9451962" y="5487590"/>
            <a:ext cx="2507720" cy="523220"/>
          </a:xfrm>
          <a:prstGeom prst="rect">
            <a:avLst/>
          </a:prstGeom>
        </p:spPr>
        <p:txBody>
          <a:bodyPr wrap="square">
            <a:spAutoFit/>
          </a:bodyPr>
          <a:lstStyle/>
          <a:p>
            <a:r>
              <a:rPr lang="ar-SA" sz="2800" b="1" dirty="0" smtClean="0">
                <a:solidFill>
                  <a:schemeClr val="bg1">
                    <a:lumMod val="65000"/>
                  </a:schemeClr>
                </a:solidFill>
                <a:latin typeface="Arial Rounded MT Bold" panose="020F0704030504030204" pitchFamily="34" charset="0"/>
                <a:ea typeface="STKaiti" panose="02010600040101010101" pitchFamily="2" charset="-122"/>
                <a:cs typeface="Sultan  koufi" pitchFamily="2" charset="-78"/>
              </a:rPr>
              <a:t>19  ابريل 2020م</a:t>
            </a:r>
            <a:endParaRPr lang="en-GB" sz="2800" b="1" dirty="0">
              <a:solidFill>
                <a:schemeClr val="bg1">
                  <a:lumMod val="65000"/>
                </a:schemeClr>
              </a:solidFill>
              <a:latin typeface="Arial Rounded MT Bold" panose="020F0704030504030204" pitchFamily="34" charset="0"/>
              <a:ea typeface="STKaiti" panose="02010600040101010101" pitchFamily="2" charset="-122"/>
              <a:cs typeface="Sultan  koufi" pitchFamily="2" charset="-78"/>
            </a:endParaRPr>
          </a:p>
        </p:txBody>
      </p:sp>
      <p:sp>
        <p:nvSpPr>
          <p:cNvPr id="38"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1</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6083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E89D5E-1885-4160-AC77-CC471DD1D0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4B4CA-1AD6-42C3-BB8D-337ED4BC3438}"/>
              </a:ext>
            </a:extLst>
          </p:cNvPr>
          <p:cNvSpPr>
            <a:spLocks noGrp="1"/>
          </p:cNvSpPr>
          <p:nvPr>
            <p:ph type="title"/>
          </p:nvPr>
        </p:nvSpPr>
        <p:spPr>
          <a:xfrm>
            <a:off x="943277" y="712269"/>
            <a:ext cx="3370998" cy="5502264"/>
          </a:xfrm>
        </p:spPr>
        <p:txBody>
          <a:bodyPr>
            <a:normAutofit/>
          </a:bodyPr>
          <a:lstStyle/>
          <a:p>
            <a:r>
              <a:rPr lang="en-GB"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TOTAL</a:t>
            </a:r>
          </a:p>
        </p:txBody>
      </p:sp>
      <p:cxnSp>
        <p:nvCxnSpPr>
          <p:cNvPr id="31" name="Straight Connector 30">
            <a:extLst>
              <a:ext uri="{FF2B5EF4-FFF2-40B4-BE49-F238E27FC236}">
                <a16:creationId xmlns:a16="http://schemas.microsoft.com/office/drawing/2014/main" id="{EC15C128-8E68-44BD-BF94-FBA9CA4B030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776E3C01-1181-4578-B80B-57F3C3603ED7}"/>
              </a:ext>
            </a:extLst>
          </p:cNvPr>
          <p:cNvGraphicFramePr>
            <a:graphicFrameLocks noGrp="1"/>
          </p:cNvGraphicFramePr>
          <p:nvPr>
            <p:ph idx="1"/>
            <p:extLst>
              <p:ext uri="{D42A27DB-BD31-4B8C-83A1-F6EECF244321}">
                <p14:modId xmlns:p14="http://schemas.microsoft.com/office/powerpoint/2010/main" val="2937390040"/>
              </p:ext>
            </p:extLst>
          </p:nvPr>
        </p:nvGraphicFramePr>
        <p:xfrm>
          <a:off x="5280025" y="642939"/>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8"/>
          <p:cNvSpPr/>
          <p:nvPr/>
        </p:nvSpPr>
        <p:spPr>
          <a:xfrm>
            <a:off x="11441378" y="6305107"/>
            <a:ext cx="870097" cy="636182"/>
          </a:xfrm>
          <a:prstGeom prst="roundRect">
            <a:avLst/>
          </a:prstGeom>
          <a:solidFill>
            <a:schemeClr val="accent6">
              <a:lumMod val="40000"/>
              <a:lumOff val="6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smtClean="0">
                <a:solidFill>
                  <a:schemeClr val="tx1"/>
                </a:solidFill>
                <a:latin typeface="STKaiti" panose="02010600040101010101" pitchFamily="2" charset="-122"/>
                <a:ea typeface="STKaiti" panose="02010600040101010101" pitchFamily="2" charset="-122"/>
                <a:cs typeface="Times New Roman" panose="02020603050405020304" pitchFamily="18" charset="0"/>
              </a:rPr>
              <a:t>10</a:t>
            </a:r>
            <a:endParaRPr lang="en-GB" sz="2400" b="1" dirty="0">
              <a:solidFill>
                <a:schemeClr val="tx1"/>
              </a:solidFill>
              <a:latin typeface="STKaiti" panose="02010600040101010101" pitchFamily="2" charset="-122"/>
              <a:ea typeface="STKaiti" panose="02010600040101010101" pitchFamily="2" charset="-122"/>
              <a:cs typeface="Times New Roman" panose="02020603050405020304" pitchFamily="18" charset="0"/>
            </a:endParaRPr>
          </a:p>
          <a:p>
            <a:pPr algn="ct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cxnSp>
        <p:nvCxnSpPr>
          <p:cNvPr id="4" name="Straight Connector 3"/>
          <p:cNvCxnSpPr/>
          <p:nvPr/>
        </p:nvCxnSpPr>
        <p:spPr>
          <a:xfrm flipH="1">
            <a:off x="727789" y="2612571"/>
            <a:ext cx="12440" cy="174171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09851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192" t="8117" r="29600" b="35228"/>
          <a:stretch/>
        </p:blipFill>
        <p:spPr>
          <a:xfrm>
            <a:off x="0" y="-1"/>
            <a:ext cx="12191999" cy="6858001"/>
          </a:xfrm>
          <a:prstGeom prst="rect">
            <a:avLst/>
          </a:prstGeom>
        </p:spPr>
      </p:pic>
    </p:spTree>
    <p:extLst>
      <p:ext uri="{BB962C8B-B14F-4D97-AF65-F5344CB8AC3E}">
        <p14:creationId xmlns:p14="http://schemas.microsoft.com/office/powerpoint/2010/main" val="999714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pic>
        <p:nvPicPr>
          <p:cNvPr id="9" name="Picture 8"/>
          <p:cNvPicPr/>
          <p:nvPr/>
        </p:nvPicPr>
        <p:blipFill rotWithShape="1">
          <a:blip r:embed="rId2"/>
          <a:srcRect l="7154" t="7927" r="8661" b="4665"/>
          <a:stretch/>
        </p:blipFill>
        <p:spPr bwMode="auto">
          <a:xfrm>
            <a:off x="-1" y="2893740"/>
            <a:ext cx="12192001" cy="3964260"/>
          </a:xfrm>
          <a:prstGeom prst="rect">
            <a:avLst/>
          </a:prstGeom>
          <a:ln>
            <a:noFill/>
          </a:ln>
          <a:effectLst>
            <a:softEdge rad="112500"/>
          </a:effectLst>
          <a:extLst>
            <a:ext uri="{53640926-AAD7-44D8-BBD7-CCE9431645EC}">
              <a14:shadowObscured xmlns:a14="http://schemas.microsoft.com/office/drawing/2010/main"/>
            </a:ext>
          </a:extLst>
        </p:spPr>
      </p:pic>
      <p:sp>
        <p:nvSpPr>
          <p:cNvPr id="6" name="Rectangle: Rounded Corners 8"/>
          <p:cNvSpPr/>
          <p:nvPr/>
        </p:nvSpPr>
        <p:spPr>
          <a:xfrm>
            <a:off x="215446" y="393344"/>
            <a:ext cx="3638856" cy="663380"/>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Fahad </a:t>
            </a:r>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Abalkhail</a:t>
            </a:r>
            <a:endParaRPr lang="en-GB" sz="2400" b="1" dirty="0">
              <a:solidFill>
                <a:schemeClr val="accent1">
                  <a:lumMod val="7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7" name="Rectangle: Rounded Corners 8"/>
          <p:cNvSpPr/>
          <p:nvPr/>
        </p:nvSpPr>
        <p:spPr>
          <a:xfrm>
            <a:off x="5781447" y="393344"/>
            <a:ext cx="3638856" cy="663380"/>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Fahad </a:t>
            </a:r>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Almalki</a:t>
            </a:r>
            <a:endParaRPr lang="en-GB" sz="2400" b="1" dirty="0">
              <a:solidFill>
                <a:schemeClr val="accent1">
                  <a:lumMod val="7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8" name="Rectangle: Rounded Corners 8"/>
          <p:cNvSpPr/>
          <p:nvPr/>
        </p:nvSpPr>
        <p:spPr>
          <a:xfrm>
            <a:off x="206589" y="1158890"/>
            <a:ext cx="3638856" cy="663380"/>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Bassam </a:t>
            </a:r>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Alfarhood</a:t>
            </a:r>
            <a:endParaRPr lang="en-GB" sz="2400" b="1" dirty="0">
              <a:solidFill>
                <a:schemeClr val="accent1">
                  <a:lumMod val="7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11" name="Rectangle: Rounded Corners 8"/>
          <p:cNvSpPr/>
          <p:nvPr/>
        </p:nvSpPr>
        <p:spPr>
          <a:xfrm>
            <a:off x="139390" y="1924434"/>
            <a:ext cx="3706055"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Abdulrahman</a:t>
            </a:r>
            <a:r>
              <a:rPr lang="en-GB" sz="2400" b="1" dirty="0">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 </a:t>
            </a:r>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Almishari</a:t>
            </a:r>
            <a:endParaRPr lang="en-GB" sz="2400" b="1" dirty="0">
              <a:solidFill>
                <a:schemeClr val="accent1">
                  <a:lumMod val="7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12" name="Rectangle: Rounded Corners 8"/>
          <p:cNvSpPr/>
          <p:nvPr/>
        </p:nvSpPr>
        <p:spPr>
          <a:xfrm>
            <a:off x="3929874" y="393343"/>
            <a:ext cx="1776001"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438104130</a:t>
            </a:r>
          </a:p>
        </p:txBody>
      </p:sp>
      <p:sp>
        <p:nvSpPr>
          <p:cNvPr id="13" name="Rectangle: Rounded Corners 8"/>
          <p:cNvSpPr/>
          <p:nvPr/>
        </p:nvSpPr>
        <p:spPr>
          <a:xfrm>
            <a:off x="9495875" y="393343"/>
            <a:ext cx="1776001"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latin typeface="Times New Roman" panose="02020603050405020304" pitchFamily="18" charset="0"/>
                <a:cs typeface="Times New Roman" panose="02020603050405020304" pitchFamily="18" charset="0"/>
              </a:rPr>
              <a:t>438105865</a:t>
            </a:r>
            <a:endParaRPr lang="en-GB"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 name="Rectangle: Rounded Corners 8"/>
          <p:cNvSpPr/>
          <p:nvPr/>
        </p:nvSpPr>
        <p:spPr>
          <a:xfrm>
            <a:off x="3921017" y="1158889"/>
            <a:ext cx="1776001"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latin typeface="Times New Roman" panose="02020603050405020304" pitchFamily="18" charset="0"/>
                <a:cs typeface="Times New Roman" panose="02020603050405020304" pitchFamily="18" charset="0"/>
              </a:rPr>
              <a:t>437103967</a:t>
            </a:r>
            <a:endParaRPr lang="en-GB"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 name="Rectangle: Rounded Corners 8"/>
          <p:cNvSpPr/>
          <p:nvPr/>
        </p:nvSpPr>
        <p:spPr>
          <a:xfrm>
            <a:off x="3929874" y="1924433"/>
            <a:ext cx="1776001"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bg1"/>
                </a:solidFill>
                <a:latin typeface="Times New Roman" panose="02020603050405020304" pitchFamily="18" charset="0"/>
                <a:cs typeface="Times New Roman" panose="02020603050405020304" pitchFamily="18" charset="0"/>
              </a:rPr>
              <a:t>438104076</a:t>
            </a:r>
          </a:p>
        </p:txBody>
      </p:sp>
      <p:sp>
        <p:nvSpPr>
          <p:cNvPr id="16" name="Rectangle: Rounded Corners 8"/>
          <p:cNvSpPr/>
          <p:nvPr/>
        </p:nvSpPr>
        <p:spPr>
          <a:xfrm>
            <a:off x="5781447" y="1158890"/>
            <a:ext cx="3638856" cy="663380"/>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Fahad </a:t>
            </a:r>
            <a:r>
              <a:rPr lang="en-GB" sz="2400" b="1" dirty="0" err="1">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Alaiban</a:t>
            </a:r>
            <a:endParaRPr lang="en-GB" sz="2400" b="1" dirty="0">
              <a:solidFill>
                <a:schemeClr val="accent1">
                  <a:lumMod val="75000"/>
                </a:schemeClr>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p:txBody>
      </p:sp>
      <p:sp>
        <p:nvSpPr>
          <p:cNvPr id="17" name="Rectangle: Rounded Corners 8"/>
          <p:cNvSpPr/>
          <p:nvPr/>
        </p:nvSpPr>
        <p:spPr>
          <a:xfrm>
            <a:off x="9495875" y="1170041"/>
            <a:ext cx="1776001" cy="663381"/>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latin typeface="Times New Roman" panose="02020603050405020304" pitchFamily="18" charset="0"/>
                <a:cs typeface="Times New Roman" panose="02020603050405020304" pitchFamily="18" charset="0"/>
              </a:rPr>
              <a:t>438100455</a:t>
            </a:r>
            <a:endParaRPr lang="en-GB"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ctangle 1"/>
          <p:cNvSpPr/>
          <p:nvPr/>
        </p:nvSpPr>
        <p:spPr>
          <a:xfrm>
            <a:off x="3813163" y="3244334"/>
            <a:ext cx="4565673" cy="369332"/>
          </a:xfrm>
          <a:prstGeom prst="rect">
            <a:avLst/>
          </a:prstGeom>
        </p:spPr>
        <p:txBody>
          <a:bodyPr wrap="none">
            <a:spAutoFit/>
          </a:bodyPr>
          <a:lstStyle/>
          <a:p>
            <a:r>
              <a:rPr lang="en-GB" b="1" dirty="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Saud</a:t>
            </a:r>
            <a:r>
              <a:rPr lang="ar-SA" b="1" dirty="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 </a:t>
            </a:r>
            <a:r>
              <a:rPr lang="en-GB" b="1" dirty="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Exports Performance Report </a:t>
            </a:r>
          </a:p>
        </p:txBody>
      </p:sp>
      <p:sp>
        <p:nvSpPr>
          <p:cNvPr id="19" name="Rectangle: Rounded Corners 8"/>
          <p:cNvSpPr/>
          <p:nvPr/>
        </p:nvSpPr>
        <p:spPr>
          <a:xfrm>
            <a:off x="5790304" y="1932905"/>
            <a:ext cx="5481572" cy="663380"/>
          </a:xfrm>
          <a:prstGeom prst="roundRect">
            <a:avLst/>
          </a:prstGeom>
          <a:solidFill>
            <a:srgbClr val="00584D">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rPr>
              <a:t>Coordinator :NAIF ALMUTAWA</a:t>
            </a:r>
          </a:p>
        </p:txBody>
      </p:sp>
      <p:sp>
        <p:nvSpPr>
          <p:cNvPr id="20"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2</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80393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20" name="Rectangle: Rounded Corners 8"/>
          <p:cNvSpPr/>
          <p:nvPr/>
        </p:nvSpPr>
        <p:spPr>
          <a:xfrm>
            <a:off x="1041811" y="769957"/>
            <a:ext cx="3253742" cy="1279339"/>
          </a:xfrm>
          <a:prstGeom prst="roundRect">
            <a:avLst>
              <a:gd name="adj" fmla="val 0"/>
            </a:avLst>
          </a:prstGeom>
          <a:solidFill>
            <a:srgbClr val="076125">
              <a:alpha val="61000"/>
            </a:srgb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400" b="1" dirty="0" smtClean="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a:p>
            <a:pPr algn="ctr"/>
            <a:r>
              <a:rPr lang="en-GB" sz="3200" b="1" dirty="0" smtClean="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     Goal</a:t>
            </a:r>
            <a:endParaRPr lang="en-GB" sz="32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endParaRPr>
          </a:p>
        </p:txBody>
      </p:sp>
      <p:sp>
        <p:nvSpPr>
          <p:cNvPr id="3" name="Diamond 2"/>
          <p:cNvSpPr/>
          <p:nvPr/>
        </p:nvSpPr>
        <p:spPr>
          <a:xfrm>
            <a:off x="168555" y="750965"/>
            <a:ext cx="1746515" cy="1298331"/>
          </a:xfrm>
          <a:prstGeom prst="diamond">
            <a:avLst/>
          </a:prstGeom>
          <a:solidFill>
            <a:srgbClr val="076125"/>
          </a:solidFill>
          <a:ln w="571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6" name="Picture 4" descr="agenda, checklist, clipboard, list, reminder, task, tasking icon"/>
          <p:cNvPicPr>
            <a:picLocks noChangeAspect="1" noChangeArrowheads="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0633" y="1068952"/>
            <a:ext cx="662355" cy="66235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8"/>
          <p:cNvSpPr/>
          <p:nvPr/>
        </p:nvSpPr>
        <p:spPr>
          <a:xfrm>
            <a:off x="4395692" y="776507"/>
            <a:ext cx="7606380" cy="1272789"/>
          </a:xfrm>
          <a:prstGeom prst="roundRect">
            <a:avLst>
              <a:gd name="adj" fmla="val 4962"/>
            </a:avLst>
          </a:prstGeom>
          <a:noFill/>
          <a:ln w="6350">
            <a:solidFill>
              <a:srgbClr val="07612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2200"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endParaRPr>
          </a:p>
          <a:p>
            <a:r>
              <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This </a:t>
            </a:r>
            <a:r>
              <a:rPr lang="en-GB"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report presents development in merchandise exports of the Kingdom of Saudi Arabia for the period (2014 -2018)</a:t>
            </a:r>
          </a:p>
          <a:p>
            <a:endParaRPr lang="en-GB" sz="2200"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endParaRPr>
          </a:p>
        </p:txBody>
      </p:sp>
      <p:sp>
        <p:nvSpPr>
          <p:cNvPr id="22" name="Rectangle: Rounded Corners 8"/>
          <p:cNvSpPr/>
          <p:nvPr/>
        </p:nvSpPr>
        <p:spPr>
          <a:xfrm>
            <a:off x="1047673" y="2200173"/>
            <a:ext cx="3253742" cy="1279339"/>
          </a:xfrm>
          <a:prstGeom prst="roundRect">
            <a:avLst>
              <a:gd name="adj" fmla="val 0"/>
            </a:avLst>
          </a:prstGeom>
          <a:solidFill>
            <a:srgbClr val="076125">
              <a:alpha val="61000"/>
            </a:srgb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400" b="1" dirty="0" smtClean="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a:p>
            <a:pPr algn="ctr"/>
            <a:r>
              <a:rPr lang="en-GB" sz="3200" b="1" dirty="0" smtClean="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     Brief</a:t>
            </a:r>
            <a:endParaRPr lang="en-GB" sz="32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endParaRPr>
          </a:p>
        </p:txBody>
      </p:sp>
      <p:sp>
        <p:nvSpPr>
          <p:cNvPr id="23" name="Diamond 22"/>
          <p:cNvSpPr/>
          <p:nvPr/>
        </p:nvSpPr>
        <p:spPr>
          <a:xfrm>
            <a:off x="174417" y="2181181"/>
            <a:ext cx="1746515" cy="1298331"/>
          </a:xfrm>
          <a:prstGeom prst="diamond">
            <a:avLst/>
          </a:prstGeom>
          <a:solidFill>
            <a:srgbClr val="076125"/>
          </a:solidFill>
          <a:ln w="571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8"/>
          <p:cNvSpPr/>
          <p:nvPr/>
        </p:nvSpPr>
        <p:spPr>
          <a:xfrm>
            <a:off x="4395982" y="2206723"/>
            <a:ext cx="7611952" cy="1272789"/>
          </a:xfrm>
          <a:prstGeom prst="roundRect">
            <a:avLst>
              <a:gd name="adj" fmla="val 4962"/>
            </a:avLst>
          </a:prstGeom>
          <a:noFill/>
          <a:ln w="6350">
            <a:solidFill>
              <a:srgbClr val="07612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The </a:t>
            </a:r>
            <a:r>
              <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merchandise exports of Saudi Arabia amounted to </a:t>
            </a:r>
            <a:r>
              <a:rPr lang="en-GB" dirty="0">
                <a:solidFill>
                  <a:srgbClr val="076125"/>
                </a:solidFill>
                <a:latin typeface="Arial Rounded MT Bold" panose="020F0704030504030204" pitchFamily="34" charset="0"/>
              </a:rPr>
              <a:t>176,900,697,626 </a:t>
            </a:r>
            <a:r>
              <a:rPr lang="en-GB" dirty="0" smtClean="0">
                <a:solidFill>
                  <a:srgbClr val="076125"/>
                </a:solidFill>
                <a:latin typeface="Arial Rounded MT Bold" panose="020F0704030504030204" pitchFamily="34" charset="0"/>
              </a:rPr>
              <a:t>riyals in (2014) as compared to </a:t>
            </a:r>
            <a:r>
              <a:rPr lang="en-GB" dirty="0">
                <a:solidFill>
                  <a:srgbClr val="076125"/>
                </a:solidFill>
                <a:latin typeface="Arial Rounded MT Bold" panose="020F0704030504030204" pitchFamily="34" charset="0"/>
              </a:rPr>
              <a:t>99,790,378,128 </a:t>
            </a:r>
            <a:r>
              <a:rPr lang="en-GB" dirty="0" smtClean="0">
                <a:solidFill>
                  <a:srgbClr val="076125"/>
                </a:solidFill>
                <a:latin typeface="Arial Rounded MT Bold" panose="020F0704030504030204" pitchFamily="34" charset="0"/>
              </a:rPr>
              <a:t>riyals in the corresponding period of (2015). Also </a:t>
            </a:r>
            <a:r>
              <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the </a:t>
            </a:r>
            <a:r>
              <a:rPr lang="en-GB"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merchandise exports </a:t>
            </a:r>
            <a:r>
              <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in 2016 were lower than those by </a:t>
            </a:r>
            <a:r>
              <a:rPr lang="en-GB" dirty="0">
                <a:solidFill>
                  <a:srgbClr val="076125"/>
                </a:solidFill>
                <a:latin typeface="Arial Rounded MT Bold" panose="020F0704030504030204" pitchFamily="34" charset="0"/>
                <a:cs typeface="AdvertisingMedium" pitchFamily="2" charset="-78"/>
              </a:rPr>
              <a:t>94,908,908,009</a:t>
            </a:r>
            <a:r>
              <a:rPr lang="en-GB" dirty="0"/>
              <a:t> </a:t>
            </a:r>
            <a:r>
              <a:rPr lang="en-GB" dirty="0" smtClean="0">
                <a:solidFill>
                  <a:srgbClr val="076125"/>
                </a:solidFill>
                <a:latin typeface="Arial Rounded MT Bold" panose="020F0704030504030204" pitchFamily="34" charset="0"/>
              </a:rPr>
              <a:t>riyals.</a:t>
            </a:r>
            <a:endParaRPr lang="en-GB"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endParaRPr>
          </a:p>
        </p:txBody>
      </p:sp>
      <p:pic>
        <p:nvPicPr>
          <p:cNvPr id="3078" name="Picture 6" descr="board, brief, planning, project icon"/>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4426" t="14341" r="15519" b="15399"/>
          <a:stretch/>
        </p:blipFill>
        <p:spPr bwMode="auto">
          <a:xfrm>
            <a:off x="651074" y="2502040"/>
            <a:ext cx="781471" cy="78376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8"/>
          <p:cNvSpPr/>
          <p:nvPr/>
        </p:nvSpPr>
        <p:spPr>
          <a:xfrm>
            <a:off x="1059397" y="3663890"/>
            <a:ext cx="3253742" cy="1279339"/>
          </a:xfrm>
          <a:prstGeom prst="roundRect">
            <a:avLst>
              <a:gd name="adj" fmla="val 0"/>
            </a:avLst>
          </a:prstGeom>
          <a:solidFill>
            <a:srgbClr val="076125">
              <a:alpha val="61000"/>
            </a:srgb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400" b="1" dirty="0" smtClean="0">
              <a:solidFill>
                <a:schemeClr val="bg1"/>
              </a:solidFill>
              <a:effectLst>
                <a:outerShdw blurRad="38100" dist="38100" dir="2700000" algn="tl">
                  <a:srgbClr val="000000">
                    <a:alpha val="43137"/>
                  </a:srgbClr>
                </a:outerShdw>
              </a:effectLst>
              <a:latin typeface="STKaiti" panose="02010600040101010101" pitchFamily="2" charset="-122"/>
              <a:ea typeface="STKaiti" panose="02010600040101010101" pitchFamily="2" charset="-122"/>
              <a:cs typeface="Times New Roman" panose="02020603050405020304" pitchFamily="18" charset="0"/>
            </a:endParaRPr>
          </a:p>
          <a:p>
            <a:pPr algn="ctr"/>
            <a:r>
              <a:rPr lang="en-GB" sz="3200" b="1" dirty="0" smtClean="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rPr>
              <a:t>     Resource</a:t>
            </a:r>
            <a:endParaRPr lang="en-GB" sz="32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STKaiti" panose="02010600040101010101" pitchFamily="2" charset="-122"/>
              <a:cs typeface="Times New Roman" panose="02020603050405020304" pitchFamily="18" charset="0"/>
            </a:endParaRPr>
          </a:p>
        </p:txBody>
      </p:sp>
      <p:sp>
        <p:nvSpPr>
          <p:cNvPr id="27" name="Diamond 26"/>
          <p:cNvSpPr/>
          <p:nvPr/>
        </p:nvSpPr>
        <p:spPr>
          <a:xfrm>
            <a:off x="186141" y="3644898"/>
            <a:ext cx="1746515" cy="1298331"/>
          </a:xfrm>
          <a:prstGeom prst="diamond">
            <a:avLst/>
          </a:prstGeom>
          <a:solidFill>
            <a:srgbClr val="076125"/>
          </a:solidFill>
          <a:ln w="571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8"/>
          <p:cNvSpPr/>
          <p:nvPr/>
        </p:nvSpPr>
        <p:spPr>
          <a:xfrm>
            <a:off x="4396562" y="3670440"/>
            <a:ext cx="7623095" cy="1272789"/>
          </a:xfrm>
          <a:prstGeom prst="roundRect">
            <a:avLst>
              <a:gd name="adj" fmla="val 4962"/>
            </a:avLst>
          </a:prstGeom>
          <a:noFill/>
          <a:ln w="6350">
            <a:solidFill>
              <a:srgbClr val="07612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endParaRPr>
          </a:p>
          <a:p>
            <a:r>
              <a:rPr lang="en-GB" b="1" dirty="0" smtClean="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The </a:t>
            </a:r>
            <a:r>
              <a:rPr lang="en-GB" b="1" dirty="0">
                <a:solidFill>
                  <a:srgbClr val="076125"/>
                </a:solidFill>
                <a:latin typeface="Arial Rounded MT Bold" panose="020F0704030504030204" pitchFamily="34" charset="0"/>
                <a:ea typeface="STKaiti" panose="02010600040101010101" pitchFamily="2" charset="-122"/>
                <a:cs typeface="Times New Roman" panose="02020603050405020304" pitchFamily="18" charset="0"/>
              </a:rPr>
              <a:t>legal source of information  provided by Saudi Open Data Portal (https://www.data.gov.sa/en/home)</a:t>
            </a:r>
          </a:p>
        </p:txBody>
      </p:sp>
      <p:pic>
        <p:nvPicPr>
          <p:cNvPr id="3080" name="Picture 8" descr="find, search, zoom icon"/>
          <p:cNvPicPr>
            <a:picLocks noChangeAspect="1" noChangeArrowheads="1"/>
          </p:cNvPicPr>
          <p:nvPr/>
        </p:nvPicPr>
        <p:blipFill>
          <a:blip r:embed="rId4" cstate="hqprint">
            <a:lum bright="70000" contrast="-70000"/>
            <a:extLst>
              <a:ext uri="{28A0092B-C50C-407E-A947-70E740481C1C}">
                <a14:useLocalDpi xmlns:a14="http://schemas.microsoft.com/office/drawing/2010/main" val="0"/>
              </a:ext>
            </a:extLst>
          </a:blip>
          <a:srcRect/>
          <a:stretch>
            <a:fillRect/>
          </a:stretch>
        </p:blipFill>
        <p:spPr bwMode="auto">
          <a:xfrm>
            <a:off x="635308" y="3884180"/>
            <a:ext cx="848177" cy="84817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3</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09131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12" name="Rounded Rectangle 11"/>
          <p:cNvSpPr/>
          <p:nvPr/>
        </p:nvSpPr>
        <p:spPr>
          <a:xfrm>
            <a:off x="6762541" y="2806456"/>
            <a:ext cx="5065365" cy="3083596"/>
          </a:xfrm>
          <a:prstGeom prst="roundRect">
            <a:avLst>
              <a:gd name="adj" fmla="val 7230"/>
            </a:avLst>
          </a:prstGeom>
          <a:noFill/>
          <a:ln w="19050">
            <a:solidFill>
              <a:schemeClr val="tx1">
                <a:alpha val="26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1</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3" name="Rectangle 2"/>
          <p:cNvSpPr/>
          <p:nvPr/>
        </p:nvSpPr>
        <p:spPr>
          <a:xfrm>
            <a:off x="6827745" y="2806456"/>
            <a:ext cx="5000161" cy="3693319"/>
          </a:xfrm>
          <a:prstGeom prst="rect">
            <a:avLst/>
          </a:prstGeom>
        </p:spPr>
        <p:txBody>
          <a:bodyPr wrap="square">
            <a:spAutoFit/>
          </a:bodyPr>
          <a:lstStyle/>
          <a:p>
            <a:pPr algn="just"/>
            <a:r>
              <a:rPr lang="en-GB" dirty="0">
                <a:latin typeface="Arial Rounded MT Bold" panose="020F0704030504030204" pitchFamily="34" charset="0"/>
              </a:rPr>
              <a:t>The value of the Kingdom's merchandise exports during the year 2014 reached (176,9) </a:t>
            </a:r>
            <a:r>
              <a:rPr lang="en-GB" dirty="0" smtClean="0">
                <a:latin typeface="Arial Rounded MT Bold" panose="020F0704030504030204" pitchFamily="34" charset="0"/>
              </a:rPr>
              <a:t>billion SAR </a:t>
            </a:r>
            <a:r>
              <a:rPr lang="en-GB" dirty="0">
                <a:latin typeface="Arial Rounded MT Bold" panose="020F0704030504030204" pitchFamily="34" charset="0"/>
              </a:rPr>
              <a:t>. The most important countries to which the Kingdom was exported this year was China , which </a:t>
            </a:r>
            <a:r>
              <a:rPr lang="en-GB" dirty="0" smtClean="0">
                <a:latin typeface="Arial Rounded MT Bold" panose="020F0704030504030204" pitchFamily="34" charset="0"/>
              </a:rPr>
              <a:t>was </a:t>
            </a:r>
            <a:r>
              <a:rPr lang="en-GB" dirty="0">
                <a:latin typeface="Arial Rounded MT Bold" panose="020F0704030504030204" pitchFamily="34" charset="0"/>
              </a:rPr>
              <a:t>taking the first position with a value of </a:t>
            </a:r>
            <a:r>
              <a:rPr lang="en-GB" dirty="0" smtClean="0">
                <a:latin typeface="Arial Rounded MT Bold" panose="020F0704030504030204" pitchFamily="34" charset="0"/>
              </a:rPr>
              <a:t>(33.7) </a:t>
            </a:r>
            <a:r>
              <a:rPr lang="en-GB" dirty="0">
                <a:latin typeface="Arial Rounded MT Bold" panose="020F0704030504030204" pitchFamily="34" charset="0"/>
              </a:rPr>
              <a:t>billon </a:t>
            </a:r>
            <a:r>
              <a:rPr lang="en-GB" dirty="0" smtClean="0">
                <a:latin typeface="Arial Rounded MT Bold" panose="020F0704030504030204" pitchFamily="34" charset="0"/>
              </a:rPr>
              <a:t>SAR </a:t>
            </a:r>
            <a:r>
              <a:rPr lang="en-GB" dirty="0">
                <a:latin typeface="Arial Rounded MT Bold" panose="020F0704030504030204" pitchFamily="34" charset="0"/>
              </a:rPr>
              <a:t>at a rate of </a:t>
            </a:r>
            <a:r>
              <a:rPr lang="en-GB" dirty="0" smtClean="0">
                <a:latin typeface="Arial Rounded MT Bold" panose="020F0704030504030204" pitchFamily="34" charset="0"/>
              </a:rPr>
              <a:t>(19%) </a:t>
            </a:r>
            <a:r>
              <a:rPr lang="en-GB" dirty="0">
                <a:latin typeface="Arial Rounded MT Bold" panose="020F0704030504030204" pitchFamily="34" charset="0"/>
              </a:rPr>
              <a:t>of the total export value with an increase of than the previous year. In the second position was Japan by (24.88) billion </a:t>
            </a:r>
            <a:r>
              <a:rPr lang="en-GB" dirty="0" smtClean="0">
                <a:latin typeface="Arial Rounded MT Bold" panose="020F0704030504030204" pitchFamily="34" charset="0"/>
              </a:rPr>
              <a:t>SAR </a:t>
            </a:r>
            <a:r>
              <a:rPr lang="en-GB" dirty="0">
                <a:latin typeface="Arial Rounded MT Bold" panose="020F0704030504030204" pitchFamily="34" charset="0"/>
              </a:rPr>
              <a:t>at a rate of (14.8%) of the total exports. Chart1.</a:t>
            </a:r>
          </a:p>
          <a:p>
            <a:pPr algn="just"/>
            <a:endParaRPr lang="en-GB" dirty="0">
              <a:latin typeface="Arial Rounded MT Bold" panose="020F0704030504030204" pitchFamily="34" charset="0"/>
            </a:endParaRPr>
          </a:p>
          <a:p>
            <a:pPr algn="just"/>
            <a:endParaRPr lang="en-GB" dirty="0">
              <a:latin typeface="Arial Rounded MT Bold" panose="020F0704030504030204" pitchFamily="34" charset="0"/>
            </a:endParaRPr>
          </a:p>
        </p:txBody>
      </p:sp>
      <p:cxnSp>
        <p:nvCxnSpPr>
          <p:cNvPr id="20" name="Straight Connector 19">
            <a:extLst>
              <a:ext uri="{FF2B5EF4-FFF2-40B4-BE49-F238E27FC236}">
                <a16:creationId xmlns:a16="http://schemas.microsoft.com/office/drawing/2014/main" id="{7DFA8DE8-0833-4BB9-9EB8-0BB5C1FA40E0}"/>
              </a:ext>
            </a:extLst>
          </p:cNvPr>
          <p:cNvCxnSpPr/>
          <p:nvPr/>
        </p:nvCxnSpPr>
        <p:spPr>
          <a:xfrm flipH="1" flipV="1">
            <a:off x="139030" y="1768897"/>
            <a:ext cx="11506200" cy="12926"/>
          </a:xfrm>
          <a:prstGeom prst="line">
            <a:avLst/>
          </a:prstGeom>
          <a:ln/>
        </p:spPr>
        <p:style>
          <a:lnRef idx="3">
            <a:schemeClr val="dk1"/>
          </a:lnRef>
          <a:fillRef idx="0">
            <a:schemeClr val="dk1"/>
          </a:fillRef>
          <a:effectRef idx="2">
            <a:schemeClr val="dk1"/>
          </a:effectRef>
          <a:fontRef idx="minor">
            <a:schemeClr val="tx1"/>
          </a:fontRef>
        </p:style>
      </p:cxnSp>
      <p:pic>
        <p:nvPicPr>
          <p:cNvPr id="21" name="Picture 10" descr="الصين">
            <a:extLst>
              <a:ext uri="{FF2B5EF4-FFF2-40B4-BE49-F238E27FC236}">
                <a16:creationId xmlns:a16="http://schemas.microsoft.com/office/drawing/2014/main" id="{8C72C4A6-CF39-492C-9965-4EA6D574D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856" y="50775"/>
            <a:ext cx="607219" cy="38350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053982" y="553570"/>
            <a:ext cx="1274819" cy="1160380"/>
          </a:xfrm>
          <a:prstGeom prst="ellipse">
            <a:avLst/>
          </a:prstGeom>
          <a:noFill/>
          <a:ln w="9525" cap="flat" cmpd="sng" algn="ctr">
            <a:solidFill>
              <a:schemeClr val="accent2"/>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r>
              <a:rPr lang="en-GB" sz="3200" b="1" dirty="0" smtClean="0">
                <a:solidFill>
                  <a:schemeClr val="tx1"/>
                </a:solidFill>
                <a:effectLst>
                  <a:outerShdw blurRad="38100" dist="38100" dir="2700000" algn="tl">
                    <a:srgbClr val="000000">
                      <a:alpha val="43137"/>
                    </a:srgbClr>
                  </a:outerShdw>
                </a:effectLst>
              </a:rPr>
              <a:t>14%</a:t>
            </a:r>
            <a:endParaRPr lang="en-GB" sz="3200" b="1" dirty="0">
              <a:solidFill>
                <a:schemeClr val="tx1"/>
              </a:solidFill>
              <a:effectLst>
                <a:outerShdw blurRad="38100" dist="38100" dir="2700000" algn="tl">
                  <a:srgbClr val="000000">
                    <a:alpha val="43137"/>
                  </a:srgbClr>
                </a:outerShdw>
              </a:effectLst>
            </a:endParaRPr>
          </a:p>
        </p:txBody>
      </p:sp>
      <p:pic>
        <p:nvPicPr>
          <p:cNvPr id="26" name="Picture 24" descr="إيطالي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3297" y="125278"/>
            <a:ext cx="475488" cy="3090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اليابان"/>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370" y="83422"/>
            <a:ext cx="581766" cy="3182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Oval 27"/>
          <p:cNvSpPr/>
          <p:nvPr/>
        </p:nvSpPr>
        <p:spPr>
          <a:xfrm>
            <a:off x="2712055" y="553570"/>
            <a:ext cx="1274819" cy="1160380"/>
          </a:xfrm>
          <a:prstGeom prst="ellipse">
            <a:avLst/>
          </a:prstGeom>
          <a:noFill/>
          <a:ln w="9525" cap="flat" cmpd="sng" algn="ctr">
            <a:solidFill>
              <a:schemeClr val="accent2"/>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r>
              <a:rPr lang="en-GB" sz="3200" b="1" dirty="0" smtClean="0">
                <a:solidFill>
                  <a:schemeClr val="tx1"/>
                </a:solidFill>
                <a:effectLst>
                  <a:outerShdw blurRad="38100" dist="38100" dir="2700000" algn="tl">
                    <a:srgbClr val="000000">
                      <a:alpha val="43137"/>
                    </a:srgbClr>
                  </a:outerShdw>
                </a:effectLst>
              </a:rPr>
              <a:t>19%</a:t>
            </a:r>
            <a:endParaRPr lang="en-GB" sz="3200" b="1" dirty="0">
              <a:solidFill>
                <a:schemeClr val="tx1"/>
              </a:solidFill>
              <a:effectLst>
                <a:outerShdw blurRad="38100" dist="38100" dir="2700000" algn="tl">
                  <a:srgbClr val="000000">
                    <a:alpha val="43137"/>
                  </a:srgbClr>
                </a:outerShdw>
              </a:effectLst>
            </a:endParaRPr>
          </a:p>
        </p:txBody>
      </p:sp>
      <p:sp>
        <p:nvSpPr>
          <p:cNvPr id="29" name="Oval 28"/>
          <p:cNvSpPr/>
          <p:nvPr/>
        </p:nvSpPr>
        <p:spPr>
          <a:xfrm>
            <a:off x="7064686" y="546468"/>
            <a:ext cx="1274819" cy="1160380"/>
          </a:xfrm>
          <a:prstGeom prst="ellipse">
            <a:avLst/>
          </a:prstGeom>
          <a:noFill/>
          <a:ln w="9525" cap="flat" cmpd="sng" algn="ctr">
            <a:solidFill>
              <a:schemeClr val="accent2"/>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r>
              <a:rPr lang="en-GB" sz="3200" b="1" dirty="0" smtClean="0">
                <a:solidFill>
                  <a:schemeClr val="tx1"/>
                </a:solidFill>
                <a:effectLst>
                  <a:outerShdw blurRad="38100" dist="38100" dir="2700000" algn="tl">
                    <a:srgbClr val="000000">
                      <a:alpha val="43137"/>
                    </a:srgbClr>
                  </a:outerShdw>
                </a:effectLst>
              </a:rPr>
              <a:t>13%</a:t>
            </a:r>
            <a:endParaRPr lang="en-GB" sz="3200"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8610321" y="1975459"/>
            <a:ext cx="1435008" cy="830997"/>
          </a:xfrm>
          <a:prstGeom prst="rect">
            <a:avLst/>
          </a:prstGeom>
          <a:solidFill>
            <a:schemeClr val="bg1"/>
          </a:solidFill>
        </p:spPr>
        <p:txBody>
          <a:bodyPr wrap="none">
            <a:spAutoFit/>
          </a:bodyPr>
          <a:lstStyle/>
          <a:p>
            <a:pPr algn="ctr"/>
            <a:r>
              <a:rPr lang="en-GB" sz="4800" b="1" dirty="0" smtClean="0">
                <a:effectLst>
                  <a:outerShdw blurRad="38100" dist="38100" dir="2700000" algn="tl">
                    <a:srgbClr val="000000">
                      <a:alpha val="43137"/>
                    </a:srgbClr>
                  </a:outerShdw>
                </a:effectLst>
              </a:rPr>
              <a:t>2014</a:t>
            </a:r>
            <a:endParaRPr lang="en-GB" sz="4800" b="1" dirty="0">
              <a:effectLst>
                <a:outerShdw blurRad="38100" dist="38100" dir="2700000" algn="tl">
                  <a:srgbClr val="000000">
                    <a:alpha val="43137"/>
                  </a:srgbClr>
                </a:outerShdw>
              </a:effectLst>
            </a:endParaRPr>
          </a:p>
        </p:txBody>
      </p:sp>
      <p:sp>
        <p:nvSpPr>
          <p:cNvPr id="30"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4</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3030" t="31656" r="54762" b="24594"/>
          <a:stretch/>
        </p:blipFill>
        <p:spPr>
          <a:xfrm>
            <a:off x="312122" y="2122713"/>
            <a:ext cx="5887292" cy="3728358"/>
          </a:xfrm>
          <a:prstGeom prst="rect">
            <a:avLst/>
          </a:prstGeom>
        </p:spPr>
      </p:pic>
    </p:spTree>
    <p:extLst>
      <p:ext uri="{BB962C8B-B14F-4D97-AF65-F5344CB8AC3E}">
        <p14:creationId xmlns:p14="http://schemas.microsoft.com/office/powerpoint/2010/main" val="2317897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a:t>
            </a:r>
            <a:r>
              <a:rPr lang="en-GB" sz="2400" b="1" dirty="0" smtClean="0">
                <a:solidFill>
                  <a:schemeClr val="bg1"/>
                </a:solidFill>
                <a:latin typeface="STKaiti" panose="02010600040101010101" pitchFamily="2" charset="-122"/>
                <a:ea typeface="STKaiti" panose="02010600040101010101" pitchFamily="2" charset="-122"/>
                <a:cs typeface="Times New Roman" panose="02020603050405020304" pitchFamily="18" charset="0"/>
              </a:rPr>
              <a:t>2</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7DFA8DE8-0833-4BB9-9EB8-0BB5C1FA40E0}"/>
              </a:ext>
            </a:extLst>
          </p:cNvPr>
          <p:cNvCxnSpPr/>
          <p:nvPr/>
        </p:nvCxnSpPr>
        <p:spPr>
          <a:xfrm flipH="1" flipV="1">
            <a:off x="197851" y="2346412"/>
            <a:ext cx="11506200" cy="12926"/>
          </a:xfrm>
          <a:prstGeom prst="line">
            <a:avLst/>
          </a:prstGeom>
          <a:ln/>
        </p:spPr>
        <p:style>
          <a:lnRef idx="3">
            <a:schemeClr val="dk1"/>
          </a:lnRef>
          <a:fillRef idx="0">
            <a:schemeClr val="dk1"/>
          </a:fillRef>
          <a:effectRef idx="2">
            <a:schemeClr val="dk1"/>
          </a:effectRef>
          <a:fontRef idx="minor">
            <a:schemeClr val="tx1"/>
          </a:fontRef>
        </p:style>
      </p:cxnSp>
      <p:sp>
        <p:nvSpPr>
          <p:cNvPr id="16" name="Rounded Rectangle 15"/>
          <p:cNvSpPr/>
          <p:nvPr/>
        </p:nvSpPr>
        <p:spPr>
          <a:xfrm>
            <a:off x="447847" y="211650"/>
            <a:ext cx="2115879" cy="1478637"/>
          </a:xfrm>
          <a:prstGeom prst="roundRect">
            <a:avLst>
              <a:gd name="adj" fmla="val 7230"/>
            </a:avLst>
          </a:prstGeom>
          <a:noFill/>
          <a:ln w="19050">
            <a:solidFill>
              <a:schemeClr val="tx1">
                <a:alpha val="26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pic>
        <p:nvPicPr>
          <p:cNvPr id="17" name="Picture 10" descr="الصين">
            <a:extLst>
              <a:ext uri="{FF2B5EF4-FFF2-40B4-BE49-F238E27FC236}">
                <a16:creationId xmlns:a16="http://schemas.microsoft.com/office/drawing/2014/main" id="{8C72C4A6-CF39-492C-9965-4EA6D574D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72" y="380094"/>
            <a:ext cx="1862089" cy="1113490"/>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4721642" y="255777"/>
            <a:ext cx="2115879" cy="1478637"/>
          </a:xfrm>
          <a:prstGeom prst="roundRect">
            <a:avLst>
              <a:gd name="adj" fmla="val 7230"/>
            </a:avLst>
          </a:prstGeom>
          <a:noFill/>
          <a:ln w="19050">
            <a:solidFill>
              <a:schemeClr val="tx1">
                <a:alpha val="26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ounded Rectangle 22"/>
          <p:cNvSpPr/>
          <p:nvPr/>
        </p:nvSpPr>
        <p:spPr>
          <a:xfrm>
            <a:off x="9212956" y="277204"/>
            <a:ext cx="2115879" cy="1478637"/>
          </a:xfrm>
          <a:prstGeom prst="roundRect">
            <a:avLst>
              <a:gd name="adj" fmla="val 7230"/>
            </a:avLst>
          </a:prstGeom>
          <a:noFill/>
          <a:ln w="19050">
            <a:solidFill>
              <a:schemeClr val="tx1">
                <a:alpha val="26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pic>
        <p:nvPicPr>
          <p:cNvPr id="31" name="Picture 30"/>
          <p:cNvPicPr>
            <a:picLocks noChangeAspect="1"/>
          </p:cNvPicPr>
          <p:nvPr/>
        </p:nvPicPr>
        <p:blipFill>
          <a:blip r:embed="rId4"/>
          <a:stretch>
            <a:fillRect/>
          </a:stretch>
        </p:blipFill>
        <p:spPr>
          <a:xfrm>
            <a:off x="4850087" y="418434"/>
            <a:ext cx="1914102" cy="1153370"/>
          </a:xfrm>
          <a:prstGeom prst="rect">
            <a:avLst/>
          </a:prstGeom>
        </p:spPr>
      </p:pic>
      <p:pic>
        <p:nvPicPr>
          <p:cNvPr id="7170" name="Picture 2" descr="Thanks for visiting guys, first of all, guys we like to wish you a very happy republic day to all of you. Here you will get an amazing collection of republic day status for WhatsApp, republic day status for Facebook update. Also note, all the below status on republic day were to copy and share. So, guys make sure you read all the below status on republic day and update your profile with your best one. Cheers for the day once again guys and please give your valuable time to appreciate 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1737" y="439861"/>
            <a:ext cx="1930091" cy="11533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3443" y="1704054"/>
            <a:ext cx="1940018" cy="646331"/>
          </a:xfrm>
          <a:prstGeom prst="rect">
            <a:avLst/>
          </a:prstGeom>
        </p:spPr>
        <p:txBody>
          <a:bodyPr wrap="square">
            <a:spAutoFit/>
          </a:bodyPr>
          <a:lstStyle/>
          <a:p>
            <a:r>
              <a:rPr lang="en-GB" dirty="0">
                <a:solidFill>
                  <a:srgbClr val="000000"/>
                </a:solidFill>
                <a:latin typeface="Cambria" panose="02040503050406030204" pitchFamily="18" charset="0"/>
              </a:rPr>
              <a:t> </a:t>
            </a:r>
            <a:r>
              <a:rPr lang="en-GB" dirty="0" smtClean="0">
                <a:solidFill>
                  <a:srgbClr val="000000"/>
                </a:solidFill>
                <a:latin typeface="Cambria" panose="02040503050406030204" pitchFamily="18" charset="0"/>
              </a:rPr>
              <a:t>23,9 Billon </a:t>
            </a:r>
            <a:r>
              <a:rPr lang="en-GB" dirty="0" smtClean="0">
                <a:solidFill>
                  <a:srgbClr val="000000"/>
                </a:solidFill>
                <a:latin typeface="Cambria" panose="02040503050406030204" pitchFamily="18" charset="0"/>
              </a:rPr>
              <a:t>SAR</a:t>
            </a:r>
            <a:endParaRPr lang="en-GB" dirty="0"/>
          </a:p>
          <a:p>
            <a:endParaRPr lang="en-GB" dirty="0"/>
          </a:p>
        </p:txBody>
      </p:sp>
      <p:sp>
        <p:nvSpPr>
          <p:cNvPr id="34" name="Rectangle 33"/>
          <p:cNvSpPr/>
          <p:nvPr/>
        </p:nvSpPr>
        <p:spPr>
          <a:xfrm>
            <a:off x="4798896" y="1755841"/>
            <a:ext cx="1750351" cy="646331"/>
          </a:xfrm>
          <a:prstGeom prst="rect">
            <a:avLst/>
          </a:prstGeom>
        </p:spPr>
        <p:txBody>
          <a:bodyPr wrap="none">
            <a:spAutoFit/>
          </a:bodyPr>
          <a:lstStyle/>
          <a:p>
            <a:r>
              <a:rPr lang="en-GB" dirty="0">
                <a:solidFill>
                  <a:srgbClr val="000000"/>
                </a:solidFill>
                <a:latin typeface="Cambria" panose="02040503050406030204" pitchFamily="18" charset="0"/>
              </a:rPr>
              <a:t> </a:t>
            </a:r>
            <a:r>
              <a:rPr lang="en-GB" dirty="0" smtClean="0">
                <a:solidFill>
                  <a:srgbClr val="000000"/>
                </a:solidFill>
                <a:latin typeface="Cambria" panose="02040503050406030204" pitchFamily="18" charset="0"/>
              </a:rPr>
              <a:t>16.7 Billon </a:t>
            </a:r>
            <a:r>
              <a:rPr lang="en-GB" dirty="0" smtClean="0">
                <a:solidFill>
                  <a:srgbClr val="000000"/>
                </a:solidFill>
                <a:latin typeface="Cambria" panose="02040503050406030204" pitchFamily="18" charset="0"/>
              </a:rPr>
              <a:t>SAR</a:t>
            </a:r>
            <a:endParaRPr lang="en-GB" dirty="0"/>
          </a:p>
          <a:p>
            <a:endParaRPr lang="en-GB" dirty="0"/>
          </a:p>
        </p:txBody>
      </p:sp>
      <p:sp>
        <p:nvSpPr>
          <p:cNvPr id="35" name="Rectangle 34"/>
          <p:cNvSpPr/>
          <p:nvPr/>
        </p:nvSpPr>
        <p:spPr>
          <a:xfrm>
            <a:off x="9301587" y="1768101"/>
            <a:ext cx="1750351" cy="369332"/>
          </a:xfrm>
          <a:prstGeom prst="rect">
            <a:avLst/>
          </a:prstGeom>
        </p:spPr>
        <p:txBody>
          <a:bodyPr wrap="none">
            <a:spAutoFit/>
          </a:bodyPr>
          <a:lstStyle/>
          <a:p>
            <a:r>
              <a:rPr lang="en-GB" dirty="0">
                <a:solidFill>
                  <a:srgbClr val="000000"/>
                </a:solidFill>
                <a:latin typeface="Cambria" panose="02040503050406030204" pitchFamily="18" charset="0"/>
              </a:rPr>
              <a:t> </a:t>
            </a:r>
            <a:r>
              <a:rPr lang="en-GB" dirty="0" smtClean="0">
                <a:solidFill>
                  <a:srgbClr val="000000"/>
                </a:solidFill>
                <a:latin typeface="Cambria" panose="02040503050406030204" pitchFamily="18" charset="0"/>
              </a:rPr>
              <a:t>13.3 Billon </a:t>
            </a:r>
            <a:r>
              <a:rPr lang="en-GB" dirty="0" smtClean="0">
                <a:solidFill>
                  <a:srgbClr val="000000"/>
                </a:solidFill>
                <a:latin typeface="Cambria" panose="02040503050406030204" pitchFamily="18" charset="0"/>
              </a:rPr>
              <a:t>SAR</a:t>
            </a:r>
            <a:endParaRPr lang="en-GB" dirty="0"/>
          </a:p>
        </p:txBody>
      </p:sp>
      <p:sp>
        <p:nvSpPr>
          <p:cNvPr id="36" name="Rectangle 35"/>
          <p:cNvSpPr/>
          <p:nvPr/>
        </p:nvSpPr>
        <p:spPr>
          <a:xfrm>
            <a:off x="9947198" y="2599964"/>
            <a:ext cx="1435008" cy="830997"/>
          </a:xfrm>
          <a:prstGeom prst="rect">
            <a:avLst/>
          </a:prstGeom>
          <a:solidFill>
            <a:schemeClr val="bg1"/>
          </a:solidFill>
        </p:spPr>
        <p:txBody>
          <a:bodyPr wrap="none">
            <a:spAutoFit/>
          </a:bodyPr>
          <a:lstStyle/>
          <a:p>
            <a:pPr algn="ctr"/>
            <a:r>
              <a:rPr lang="en-GB" sz="4800" b="1" dirty="0" smtClean="0">
                <a:effectLst>
                  <a:outerShdw blurRad="38100" dist="38100" dir="2700000" algn="tl">
                    <a:srgbClr val="000000">
                      <a:alpha val="43137"/>
                    </a:srgbClr>
                  </a:outerShdw>
                </a:effectLst>
              </a:rPr>
              <a:t>2015</a:t>
            </a:r>
            <a:endParaRPr lang="en-GB" sz="4800" b="1" dirty="0">
              <a:effectLst>
                <a:outerShdw blurRad="38100" dist="38100" dir="2700000" algn="tl">
                  <a:srgbClr val="000000">
                    <a:alpha val="43137"/>
                  </a:srgbClr>
                </a:outerShdw>
              </a:effectLst>
            </a:endParaRPr>
          </a:p>
        </p:txBody>
      </p:sp>
      <p:sp>
        <p:nvSpPr>
          <p:cNvPr id="37"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5</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11094" t="3572" r="15638" b="41477"/>
          <a:stretch/>
        </p:blipFill>
        <p:spPr>
          <a:xfrm>
            <a:off x="1989257" y="2599964"/>
            <a:ext cx="7369628" cy="4123003"/>
          </a:xfrm>
          <a:prstGeom prst="rect">
            <a:avLst/>
          </a:prstGeom>
        </p:spPr>
      </p:pic>
    </p:spTree>
    <p:extLst>
      <p:ext uri="{BB962C8B-B14F-4D97-AF65-F5344CB8AC3E}">
        <p14:creationId xmlns:p14="http://schemas.microsoft.com/office/powerpoint/2010/main" val="4235973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a:t>
            </a:r>
            <a:r>
              <a:rPr lang="en-GB" sz="2400" b="1" dirty="0" smtClean="0">
                <a:solidFill>
                  <a:schemeClr val="bg1"/>
                </a:solidFill>
                <a:latin typeface="STKaiti" panose="02010600040101010101" pitchFamily="2" charset="-122"/>
                <a:ea typeface="STKaiti" panose="02010600040101010101" pitchFamily="2" charset="-122"/>
                <a:cs typeface="Times New Roman" panose="02020603050405020304" pitchFamily="18" charset="0"/>
              </a:rPr>
              <a:t>3</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36" name="Rectangle 35"/>
          <p:cNvSpPr/>
          <p:nvPr/>
        </p:nvSpPr>
        <p:spPr>
          <a:xfrm>
            <a:off x="4964298" y="277204"/>
            <a:ext cx="1435008" cy="830997"/>
          </a:xfrm>
          <a:prstGeom prst="rect">
            <a:avLst/>
          </a:prstGeom>
          <a:solidFill>
            <a:schemeClr val="bg1"/>
          </a:solidFill>
        </p:spPr>
        <p:txBody>
          <a:bodyPr wrap="none">
            <a:spAutoFit/>
          </a:bodyPr>
          <a:lstStyle/>
          <a:p>
            <a:pPr algn="ctr"/>
            <a:r>
              <a:rPr lang="en-GB" sz="4800" b="1" dirty="0" smtClean="0">
                <a:effectLst>
                  <a:outerShdw blurRad="38100" dist="38100" dir="2700000" algn="tl">
                    <a:srgbClr val="000000">
                      <a:alpha val="43137"/>
                    </a:srgbClr>
                  </a:outerShdw>
                </a:effectLst>
              </a:rPr>
              <a:t>2016</a:t>
            </a:r>
            <a:endParaRPr lang="en-GB" sz="4800" b="1" dirty="0">
              <a:effectLst>
                <a:outerShdw blurRad="38100" dist="38100" dir="2700000" algn="tl">
                  <a:srgbClr val="000000">
                    <a:alpha val="43137"/>
                  </a:srgbClr>
                </a:outerShdw>
              </a:effectLst>
            </a:endParaRPr>
          </a:p>
        </p:txBody>
      </p:sp>
      <p:sp>
        <p:nvSpPr>
          <p:cNvPr id="3" name="Rectangle 2"/>
          <p:cNvSpPr/>
          <p:nvPr/>
        </p:nvSpPr>
        <p:spPr>
          <a:xfrm>
            <a:off x="9604814" y="2695811"/>
            <a:ext cx="1483098" cy="646331"/>
          </a:xfrm>
          <a:prstGeom prst="rect">
            <a:avLst/>
          </a:prstGeom>
        </p:spPr>
        <p:txBody>
          <a:bodyPr wrap="none">
            <a:spAutoFit/>
          </a:bodyPr>
          <a:lstStyle/>
          <a:p>
            <a:r>
              <a:rPr lang="en-GB" sz="3600" b="1" dirty="0" smtClean="0">
                <a:effectLst>
                  <a:outerShdw blurRad="38100" dist="38100" dir="2700000" algn="tl">
                    <a:srgbClr val="000000">
                      <a:alpha val="43137"/>
                    </a:srgbClr>
                  </a:outerShdw>
                </a:effectLst>
                <a:latin typeface="Arial Rounded MT Bold" panose="020F0704030504030204" pitchFamily="34" charset="0"/>
              </a:rPr>
              <a:t>China</a:t>
            </a:r>
            <a:endParaRPr lang="en-GB" sz="3600" b="1" dirty="0">
              <a:effectLst>
                <a:outerShdw blurRad="38100" dist="38100" dir="2700000" algn="tl">
                  <a:srgbClr val="000000">
                    <a:alpha val="43137"/>
                  </a:srgbClr>
                </a:outerShdw>
              </a:effectLst>
              <a:latin typeface="Arial Rounded MT Bold" panose="020F0704030504030204" pitchFamily="34" charset="0"/>
            </a:endParaRPr>
          </a:p>
        </p:txBody>
      </p:sp>
      <p:pic>
        <p:nvPicPr>
          <p:cNvPr id="8194" name="Picture 2" descr="Protecting Nature - Recycling &amp; Pollution"/>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27956" y="4922722"/>
            <a:ext cx="142986" cy="15009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le:Green Arrow Down.svg - Wikimedia Commons"/>
          <p:cNvPicPr>
            <a:picLocks noChangeAspect="1" noChangeArrowheads="1"/>
          </p:cNvPicPr>
          <p:nvPr/>
        </p:nvPicPr>
        <p:blipFill>
          <a:blip r:embed="rId4" cstate="hq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9411941" y="3247291"/>
            <a:ext cx="1868845" cy="186884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619075" y="2695811"/>
            <a:ext cx="1152303" cy="646331"/>
          </a:xfrm>
          <a:prstGeom prst="rect">
            <a:avLst/>
          </a:prstGeom>
        </p:spPr>
        <p:txBody>
          <a:bodyPr wrap="none">
            <a:spAutoFit/>
          </a:bodyPr>
          <a:lstStyle/>
          <a:p>
            <a:r>
              <a:rPr lang="en-GB" sz="3600" b="1" dirty="0" smtClean="0">
                <a:effectLst>
                  <a:outerShdw blurRad="38100" dist="38100" dir="2700000" algn="tl">
                    <a:srgbClr val="000000">
                      <a:alpha val="43137"/>
                    </a:srgbClr>
                  </a:outerShdw>
                </a:effectLst>
                <a:latin typeface="Arial Rounded MT Bold" panose="020F0704030504030204" pitchFamily="34" charset="0"/>
              </a:rPr>
              <a:t>UAE</a:t>
            </a:r>
            <a:endParaRPr lang="en-GB" sz="3600" b="1" dirty="0">
              <a:effectLst>
                <a:outerShdw blurRad="38100" dist="38100" dir="2700000" algn="tl">
                  <a:srgbClr val="000000">
                    <a:alpha val="43137"/>
                  </a:srgbClr>
                </a:outerShdw>
              </a:effectLst>
              <a:latin typeface="Arial Rounded MT Bold" panose="020F0704030504030204" pitchFamily="34" charset="0"/>
            </a:endParaRPr>
          </a:p>
        </p:txBody>
      </p:sp>
      <p:pic>
        <p:nvPicPr>
          <p:cNvPr id="24" name="Picture 4" descr="File:Green Arrow Down.svg - Wikimedia Commons"/>
          <p:cNvPicPr>
            <a:picLocks noChangeAspect="1" noChangeArrowheads="1"/>
          </p:cNvPicPr>
          <p:nvPr/>
        </p:nvPicPr>
        <p:blipFill>
          <a:blip r:embed="rId4" cstate="hqprint">
            <a:duotone>
              <a:prstClr val="black"/>
              <a:schemeClr val="accent6">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10800000">
            <a:off x="260803" y="987849"/>
            <a:ext cx="1868845" cy="186884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6</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866" t="30276" r="55466" b="23377"/>
          <a:stretch/>
        </p:blipFill>
        <p:spPr>
          <a:xfrm>
            <a:off x="2354952" y="1365369"/>
            <a:ext cx="6832005" cy="4834046"/>
          </a:xfrm>
          <a:prstGeom prst="rect">
            <a:avLst/>
          </a:prstGeom>
        </p:spPr>
      </p:pic>
    </p:spTree>
    <p:extLst>
      <p:ext uri="{BB962C8B-B14F-4D97-AF65-F5344CB8AC3E}">
        <p14:creationId xmlns:p14="http://schemas.microsoft.com/office/powerpoint/2010/main" val="3345622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a:t>
            </a:r>
            <a:r>
              <a:rPr lang="en-GB" sz="2400" b="1" dirty="0" smtClean="0">
                <a:solidFill>
                  <a:schemeClr val="bg1"/>
                </a:solidFill>
                <a:latin typeface="STKaiti" panose="02010600040101010101" pitchFamily="2" charset="-122"/>
                <a:ea typeface="STKaiti" panose="02010600040101010101" pitchFamily="2" charset="-122"/>
                <a:cs typeface="Times New Roman" panose="02020603050405020304" pitchFamily="18" charset="0"/>
              </a:rPr>
              <a:t>4</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36" name="Rectangle 35"/>
          <p:cNvSpPr/>
          <p:nvPr/>
        </p:nvSpPr>
        <p:spPr>
          <a:xfrm>
            <a:off x="10756992" y="0"/>
            <a:ext cx="1435008" cy="830997"/>
          </a:xfrm>
          <a:prstGeom prst="rect">
            <a:avLst/>
          </a:prstGeom>
          <a:solidFill>
            <a:schemeClr val="bg1"/>
          </a:solidFill>
        </p:spPr>
        <p:txBody>
          <a:bodyPr wrap="none">
            <a:spAutoFit/>
          </a:bodyPr>
          <a:lstStyle/>
          <a:p>
            <a:pPr algn="ctr"/>
            <a:r>
              <a:rPr lang="en-GB" sz="4800" b="1" dirty="0" smtClean="0">
                <a:effectLst>
                  <a:outerShdw blurRad="38100" dist="38100" dir="2700000" algn="tl">
                    <a:srgbClr val="000000">
                      <a:alpha val="43137"/>
                    </a:srgbClr>
                  </a:outerShdw>
                </a:effectLst>
              </a:rPr>
              <a:t>2017</a:t>
            </a:r>
            <a:endParaRPr lang="en-GB" sz="4800" b="1" dirty="0">
              <a:effectLst>
                <a:outerShdw blurRad="38100" dist="38100" dir="2700000" algn="tl">
                  <a:srgbClr val="000000">
                    <a:alpha val="43137"/>
                  </a:srgbClr>
                </a:outerShdw>
              </a:effectLst>
            </a:endParaRPr>
          </a:p>
        </p:txBody>
      </p:sp>
      <p:sp>
        <p:nvSpPr>
          <p:cNvPr id="25"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7</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pic>
        <p:nvPicPr>
          <p:cNvPr id="6" name="Picture 5"/>
          <p:cNvPicPr>
            <a:picLocks noChangeAspect="1"/>
          </p:cNvPicPr>
          <p:nvPr/>
        </p:nvPicPr>
        <p:blipFill rotWithShape="1">
          <a:blip r:embed="rId3"/>
          <a:srcRect l="24174" t="43402" r="51645" b="33371"/>
          <a:stretch/>
        </p:blipFill>
        <p:spPr>
          <a:xfrm>
            <a:off x="1689142" y="1037136"/>
            <a:ext cx="7798525" cy="4993550"/>
          </a:xfrm>
          <a:prstGeom prst="rect">
            <a:avLst/>
          </a:prstGeom>
        </p:spPr>
      </p:pic>
    </p:spTree>
    <p:extLst>
      <p:ext uri="{BB962C8B-B14F-4D97-AF65-F5344CB8AC3E}">
        <p14:creationId xmlns:p14="http://schemas.microsoft.com/office/powerpoint/2010/main" val="637675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7" name="Rounded Rectangle 6"/>
          <p:cNvSpPr/>
          <p:nvPr/>
        </p:nvSpPr>
        <p:spPr>
          <a:xfrm>
            <a:off x="6682823" y="1610267"/>
            <a:ext cx="5418869" cy="3357575"/>
          </a:xfrm>
          <a:prstGeom prst="roundRect">
            <a:avLst>
              <a:gd name="adj" fmla="val 10000"/>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5</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36" name="Rectangle 35"/>
          <p:cNvSpPr/>
          <p:nvPr/>
        </p:nvSpPr>
        <p:spPr>
          <a:xfrm>
            <a:off x="8633861" y="779270"/>
            <a:ext cx="1435008" cy="830997"/>
          </a:xfrm>
          <a:prstGeom prst="rect">
            <a:avLst/>
          </a:prstGeom>
          <a:solidFill>
            <a:schemeClr val="bg1"/>
          </a:solidFill>
        </p:spPr>
        <p:txBody>
          <a:bodyPr wrap="none">
            <a:spAutoFit/>
          </a:bodyPr>
          <a:lstStyle/>
          <a:p>
            <a:pPr algn="ctr"/>
            <a:r>
              <a:rPr lang="en-GB" sz="4800" b="1" dirty="0" smtClean="0">
                <a:effectLst>
                  <a:outerShdw blurRad="38100" dist="38100" dir="2700000" algn="tl">
                    <a:srgbClr val="000000">
                      <a:alpha val="43137"/>
                    </a:srgbClr>
                  </a:outerShdw>
                </a:effectLst>
              </a:rPr>
              <a:t>2018</a:t>
            </a:r>
            <a:endParaRPr lang="en-GB" sz="4800" b="1" dirty="0">
              <a:effectLst>
                <a:outerShdw blurRad="38100" dist="38100" dir="2700000" algn="tl">
                  <a:srgbClr val="000000">
                    <a:alpha val="43137"/>
                  </a:srgbClr>
                </a:outerShdw>
              </a:effectLst>
            </a:endParaRPr>
          </a:p>
        </p:txBody>
      </p:sp>
      <p:sp>
        <p:nvSpPr>
          <p:cNvPr id="25"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8</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8" name="Rectangle 7"/>
          <p:cNvSpPr/>
          <p:nvPr/>
        </p:nvSpPr>
        <p:spPr>
          <a:xfrm>
            <a:off x="6904893" y="1727995"/>
            <a:ext cx="5287108" cy="2031325"/>
          </a:xfrm>
          <a:prstGeom prst="rect">
            <a:avLst/>
          </a:prstGeom>
        </p:spPr>
        <p:txBody>
          <a:bodyPr wrap="square">
            <a:spAutoFit/>
          </a:bodyPr>
          <a:lstStyle/>
          <a:p>
            <a:r>
              <a:rPr lang="en-US" dirty="0">
                <a:latin typeface="Arial Rounded MT Bold" panose="020F0704030504030204" pitchFamily="34" charset="0"/>
                <a:cs typeface="Times New Roman" panose="02020603050405020304" pitchFamily="18" charset="0"/>
              </a:rPr>
              <a:t>The value of merchandise exports amounted to (142,5) billion In 2018, compared to (111,5) billion, in 2017 with an increase of (31) billion , rate (27.8%) over the previous year. Non-oil exports in 2018 reached their highest levels , The highest value was </a:t>
            </a:r>
            <a:r>
              <a:rPr lang="en-US" dirty="0" smtClean="0">
                <a:latin typeface="Arial Rounded MT Bold" panose="020F0704030504030204" pitchFamily="34" charset="0"/>
                <a:cs typeface="Times New Roman" panose="02020603050405020304" pitchFamily="18" charset="0"/>
              </a:rPr>
              <a:t>plastics, </a:t>
            </a:r>
            <a:r>
              <a:rPr lang="en-US" dirty="0">
                <a:latin typeface="Arial Rounded MT Bold" panose="020F0704030504030204" pitchFamily="34" charset="0"/>
                <a:cs typeface="Times New Roman" panose="02020603050405020304" pitchFamily="18" charset="0"/>
              </a:rPr>
              <a:t>rubber and </a:t>
            </a:r>
            <a:r>
              <a:rPr lang="en-US" dirty="0" smtClean="0">
                <a:latin typeface="Arial Rounded MT Bold" panose="020F0704030504030204" pitchFamily="34" charset="0"/>
                <a:cs typeface="Times New Roman" panose="02020603050405020304" pitchFamily="18" charset="0"/>
              </a:rPr>
              <a:t>articles</a:t>
            </a:r>
            <a:r>
              <a:rPr lang="en-US" dirty="0" smtClean="0">
                <a:latin typeface="Arial Rounded MT Bold" panose="020F0704030504030204" pitchFamily="34" charset="0"/>
                <a:cs typeface="Times New Roman" panose="02020603050405020304" pitchFamily="18" charset="0"/>
              </a:rPr>
              <a:t>. Chart5.</a:t>
            </a:r>
            <a:endParaRPr lang="en-GB" dirty="0">
              <a:latin typeface="Arial Rounded MT Bold" panose="020F0704030504030204" pitchFamily="34" charset="0"/>
              <a:cs typeface="Times New Roman" panose="02020603050405020304" pitchFamily="18"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818" t="487" r="28733" b="34090"/>
          <a:stretch/>
        </p:blipFill>
        <p:spPr>
          <a:xfrm>
            <a:off x="217716" y="653143"/>
            <a:ext cx="6226628" cy="4778828"/>
          </a:xfrm>
          <a:prstGeom prst="rect">
            <a:avLst/>
          </a:prstGeom>
        </p:spPr>
      </p:pic>
    </p:spTree>
    <p:extLst>
      <p:ext uri="{BB962C8B-B14F-4D97-AF65-F5344CB8AC3E}">
        <p14:creationId xmlns:p14="http://schemas.microsoft.com/office/powerpoint/2010/main" val="211201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19" name="Rectangle: Rounded Corners 8"/>
          <p:cNvSpPr/>
          <p:nvPr/>
        </p:nvSpPr>
        <p:spPr>
          <a:xfrm>
            <a:off x="-42776" y="6252428"/>
            <a:ext cx="1612760" cy="636182"/>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Chart </a:t>
            </a:r>
            <a:r>
              <a:rPr lang="en-GB" sz="2400" b="1" dirty="0" smtClean="0">
                <a:solidFill>
                  <a:schemeClr val="bg1"/>
                </a:solidFill>
                <a:latin typeface="STKaiti" panose="02010600040101010101" pitchFamily="2" charset="-122"/>
                <a:ea typeface="STKaiti" panose="02010600040101010101" pitchFamily="2" charset="-122"/>
                <a:cs typeface="Times New Roman" panose="02020603050405020304" pitchFamily="18" charset="0"/>
              </a:rPr>
              <a:t>6</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sp>
        <p:nvSpPr>
          <p:cNvPr id="25" name="Rectangle: Rounded Corners 8"/>
          <p:cNvSpPr/>
          <p:nvPr/>
        </p:nvSpPr>
        <p:spPr>
          <a:xfrm>
            <a:off x="11594123" y="6471138"/>
            <a:ext cx="641152" cy="402825"/>
          </a:xfrm>
          <a:prstGeom prst="roundRect">
            <a:avLst/>
          </a:prstGeom>
          <a:solidFill>
            <a:srgbClr val="07612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400" b="1" dirty="0">
                <a:solidFill>
                  <a:schemeClr val="bg1"/>
                </a:solidFill>
                <a:latin typeface="STKaiti" panose="02010600040101010101" pitchFamily="2" charset="-122"/>
                <a:ea typeface="STKaiti" panose="02010600040101010101" pitchFamily="2" charset="-122"/>
                <a:cs typeface="Times New Roman" panose="02020603050405020304" pitchFamily="18" charset="0"/>
              </a:rPr>
              <a:t>9</a:t>
            </a:r>
            <a:endParaRPr lang="en-GB" sz="2200" b="1" dirty="0">
              <a:solidFill>
                <a:schemeClr val="bg1"/>
              </a:solidFill>
              <a:latin typeface="STKaiti" panose="02010600040101010101" pitchFamily="2" charset="-122"/>
              <a:ea typeface="STKaiti" panose="02010600040101010101" pitchFamily="2" charset="-122"/>
              <a:cs typeface="Times New Roman" panose="02020603050405020304" pitchFamily="18" charset="0"/>
            </a:endParaRPr>
          </a:p>
        </p:txBody>
      </p:sp>
      <p:pic>
        <p:nvPicPr>
          <p:cNvPr id="9" name="Picture Placeholder 5">
            <a:extLst>
              <a:ext uri="{FF2B5EF4-FFF2-40B4-BE49-F238E27FC236}">
                <a16:creationId xmlns:a16="http://schemas.microsoft.com/office/drawing/2014/main" id="{39E6DB9B-D56B-4F14-AFD9-FEBC4552BE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90528" y="1400231"/>
            <a:ext cx="6280340" cy="3532692"/>
          </a:xfrm>
          <a:prstGeom prst="rect">
            <a:avLst/>
          </a:prstGeom>
        </p:spPr>
      </p:pic>
      <p:sp>
        <p:nvSpPr>
          <p:cNvPr id="10" name="Rounded Rectangle 9"/>
          <p:cNvSpPr/>
          <p:nvPr/>
        </p:nvSpPr>
        <p:spPr>
          <a:xfrm>
            <a:off x="6707523" y="352634"/>
            <a:ext cx="5418869" cy="6140131"/>
          </a:xfrm>
          <a:prstGeom prst="roundRect">
            <a:avLst>
              <a:gd name="adj" fmla="val 10000"/>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6877421" y="778184"/>
            <a:ext cx="5000161" cy="3970318"/>
          </a:xfrm>
          <a:prstGeom prst="rect">
            <a:avLst/>
          </a:prstGeom>
        </p:spPr>
        <p:txBody>
          <a:bodyPr wrap="square">
            <a:spAutoFit/>
          </a:bodyPr>
          <a:lstStyle/>
          <a:p>
            <a:pPr algn="just"/>
            <a:r>
              <a:rPr lang="en-US" dirty="0" smtClean="0">
                <a:latin typeface="Arial Rounded MT Bold" panose="020F0704030504030204" pitchFamily="34" charset="0"/>
                <a:cs typeface="AL-Mohanad Black" pitchFamily="2" charset="-78"/>
              </a:rPr>
              <a:t>Exports in Saudi Arabia decreased to 99.8 Billion SAR in 2015 from 176.9 Billion SAR in 2104. </a:t>
            </a:r>
          </a:p>
          <a:p>
            <a:pPr algn="just"/>
            <a:endParaRPr lang="en-US" dirty="0">
              <a:latin typeface="Arial Rounded MT Bold" panose="020F0704030504030204" pitchFamily="34" charset="0"/>
              <a:cs typeface="AL-Mohanad Black" pitchFamily="2" charset="-78"/>
            </a:endParaRPr>
          </a:p>
          <a:p>
            <a:pPr algn="just"/>
            <a:r>
              <a:rPr lang="en-GB" dirty="0">
                <a:latin typeface="Arial Rounded MT Bold" panose="020F0704030504030204" pitchFamily="34" charset="0"/>
                <a:cs typeface="AL-Mohanad Black" pitchFamily="2" charset="-78"/>
              </a:rPr>
              <a:t>Saudi Arabia's economy is highly dependent on oil exports (87 percent of total exports) and the state-owned firm Aramco is the world's largest oil producing and exporting company. Main export partners are</a:t>
            </a:r>
            <a:r>
              <a:rPr lang="en-GB" dirty="0" smtClean="0">
                <a:latin typeface="Arial Rounded MT Bold" panose="020F0704030504030204" pitchFamily="34" charset="0"/>
                <a:cs typeface="AL-Mohanad Black" pitchFamily="2" charset="-78"/>
              </a:rPr>
              <a:t>: China, Japan, </a:t>
            </a:r>
            <a:r>
              <a:rPr lang="en-GB" dirty="0">
                <a:latin typeface="Arial Rounded MT Bold" panose="020F0704030504030204" pitchFamily="34" charset="0"/>
                <a:cs typeface="AL-Mohanad Black" pitchFamily="2" charset="-78"/>
              </a:rPr>
              <a:t>South </a:t>
            </a:r>
            <a:r>
              <a:rPr lang="en-GB" dirty="0" smtClean="0">
                <a:latin typeface="Arial Rounded MT Bold" panose="020F0704030504030204" pitchFamily="34" charset="0"/>
                <a:cs typeface="AL-Mohanad Black" pitchFamily="2" charset="-78"/>
              </a:rPr>
              <a:t>Korea </a:t>
            </a:r>
            <a:r>
              <a:rPr lang="en-GB" dirty="0">
                <a:latin typeface="Arial Rounded MT Bold" panose="020F0704030504030204" pitchFamily="34" charset="0"/>
                <a:cs typeface="AL-Mohanad Black" pitchFamily="2" charset="-78"/>
              </a:rPr>
              <a:t>and </a:t>
            </a:r>
            <a:r>
              <a:rPr lang="en-GB" dirty="0" smtClean="0">
                <a:latin typeface="Arial Rounded MT Bold" panose="020F0704030504030204" pitchFamily="34" charset="0"/>
                <a:cs typeface="AL-Mohanad Black" pitchFamily="2" charset="-78"/>
              </a:rPr>
              <a:t>India. Others </a:t>
            </a:r>
            <a:r>
              <a:rPr lang="en-GB" dirty="0">
                <a:latin typeface="Arial Rounded MT Bold" panose="020F0704030504030204" pitchFamily="34" charset="0"/>
                <a:cs typeface="AL-Mohanad Black" pitchFamily="2" charset="-78"/>
              </a:rPr>
              <a:t>include: United Arab </a:t>
            </a:r>
            <a:r>
              <a:rPr lang="en-GB" dirty="0" smtClean="0">
                <a:latin typeface="Arial Rounded MT Bold" panose="020F0704030504030204" pitchFamily="34" charset="0"/>
                <a:cs typeface="AL-Mohanad Black" pitchFamily="2" charset="-78"/>
              </a:rPr>
              <a:t>Emirates, </a:t>
            </a:r>
            <a:r>
              <a:rPr lang="en-GB" dirty="0">
                <a:latin typeface="Arial Rounded MT Bold" panose="020F0704030504030204" pitchFamily="34" charset="0"/>
                <a:cs typeface="AL-Mohanad Black" pitchFamily="2" charset="-78"/>
              </a:rPr>
              <a:t>Singapore and </a:t>
            </a:r>
            <a:r>
              <a:rPr lang="en-GB" dirty="0" smtClean="0">
                <a:latin typeface="Arial Rounded MT Bold" panose="020F0704030504030204" pitchFamily="34" charset="0"/>
                <a:cs typeface="AL-Mohanad Black" pitchFamily="2" charset="-78"/>
              </a:rPr>
              <a:t>Italy. Chart6.</a:t>
            </a:r>
            <a:endParaRPr lang="en-GB" dirty="0">
              <a:latin typeface="Arial Rounded MT Bold" panose="020F0704030504030204" pitchFamily="34" charset="0"/>
              <a:cs typeface="AL-Mohanad Black" pitchFamily="2" charset="-78"/>
            </a:endParaRPr>
          </a:p>
          <a:p>
            <a:pPr algn="just"/>
            <a:r>
              <a:rPr lang="en-GB" dirty="0">
                <a:latin typeface="Arial Rounded MT Bold" panose="020F0704030504030204" pitchFamily="34" charset="0"/>
                <a:cs typeface="AL-Mohanad Black" pitchFamily="2" charset="-78"/>
              </a:rPr>
              <a:t/>
            </a:r>
            <a:br>
              <a:rPr lang="en-GB" dirty="0">
                <a:latin typeface="Arial Rounded MT Bold" panose="020F0704030504030204" pitchFamily="34" charset="0"/>
                <a:cs typeface="AL-Mohanad Black" pitchFamily="2" charset="-78"/>
              </a:rPr>
            </a:br>
            <a:endParaRPr lang="en-GB" dirty="0">
              <a:latin typeface="Arial Rounded MT Bold" panose="020F0704030504030204" pitchFamily="34" charset="0"/>
              <a:cs typeface="AL-Mohanad Black" pitchFamily="2" charset="-78"/>
            </a:endParaRPr>
          </a:p>
        </p:txBody>
      </p:sp>
    </p:spTree>
    <p:extLst>
      <p:ext uri="{BB962C8B-B14F-4D97-AF65-F5344CB8AC3E}">
        <p14:creationId xmlns:p14="http://schemas.microsoft.com/office/powerpoint/2010/main" val="277801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1439</TotalTime>
  <Words>793</Words>
  <Application>Microsoft Office PowerPoint</Application>
  <PresentationFormat>Widescreen</PresentationFormat>
  <Paragraphs>97</Paragraphs>
  <Slides>11</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STKaiti</vt:lpstr>
      <vt:lpstr>AdvertisingMedium</vt:lpstr>
      <vt:lpstr>AL-Mohanad Black</vt:lpstr>
      <vt:lpstr>Arial</vt:lpstr>
      <vt:lpstr>Arial Rounded MT Bold</vt:lpstr>
      <vt:lpstr>Calibri</vt:lpstr>
      <vt:lpstr>Calibri Light</vt:lpstr>
      <vt:lpstr>Cambria</vt:lpstr>
      <vt:lpstr>Sultan  koufi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عبدالرحمن المشاري</dc:creator>
  <cp:lastModifiedBy>Khalid AL MALKI</cp:lastModifiedBy>
  <cp:revision>71</cp:revision>
  <dcterms:created xsi:type="dcterms:W3CDTF">2020-04-17T14:25:08Z</dcterms:created>
  <dcterms:modified xsi:type="dcterms:W3CDTF">2020-04-19T02:39:03Z</dcterms:modified>
</cp:coreProperties>
</file>